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Lst>
  <p:sldSz cy="6858000" cx="12192000"/>
  <p:notesSz cx="6858000" cy="9144000"/>
  <p:embeddedFontLst>
    <p:embeddedFont>
      <p:font typeface="DM Sans"/>
      <p:regular r:id="rId20"/>
      <p:bold r:id="rId21"/>
      <p:italic r:id="rId22"/>
      <p:boldItalic r:id="rId2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24" roundtripDataSignature="AMtx7mgmTaVizCTWRX5R+PEcYY9Gbg91t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DMSans-regular.fntdata"/><Relationship Id="rId11" Type="http://schemas.openxmlformats.org/officeDocument/2006/relationships/slide" Target="slides/slide7.xml"/><Relationship Id="rId22" Type="http://schemas.openxmlformats.org/officeDocument/2006/relationships/font" Target="fonts/DMSans-italic.fntdata"/><Relationship Id="rId10" Type="http://schemas.openxmlformats.org/officeDocument/2006/relationships/slide" Target="slides/slide6.xml"/><Relationship Id="rId21" Type="http://schemas.openxmlformats.org/officeDocument/2006/relationships/font" Target="fonts/DMSans-bold.fntdata"/><Relationship Id="rId13" Type="http://schemas.openxmlformats.org/officeDocument/2006/relationships/slide" Target="slides/slide9.xml"/><Relationship Id="rId24" Type="http://customschemas.google.com/relationships/presentationmetadata" Target="metadata"/><Relationship Id="rId12" Type="http://schemas.openxmlformats.org/officeDocument/2006/relationships/slide" Target="slides/slide8.xml"/><Relationship Id="rId23" Type="http://schemas.openxmlformats.org/officeDocument/2006/relationships/font" Target="fonts/DMSans-bold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5" Type="http://schemas.openxmlformats.org/officeDocument/2006/relationships/slide" Target="slides/slide1.xml"/><Relationship Id="rId19" Type="http://schemas.openxmlformats.org/officeDocument/2006/relationships/slide" Target="slides/slide15.xml"/><Relationship Id="rId6" Type="http://schemas.openxmlformats.org/officeDocument/2006/relationships/slide" Target="slides/slide2.xml"/><Relationship Id="rId18" Type="http://schemas.openxmlformats.org/officeDocument/2006/relationships/slide" Target="slides/slide14.xml"/><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ightgbm.readthedocs.io/en/latest/index.html" TargetMode="External"/><Relationship Id="rId3" Type="http://schemas.openxmlformats.org/officeDocument/2006/relationships/hyperlink" Target="https://www.google.com/url?sa=i&amp;url=https%3A%2F%2Fwww.analyticsvidhya.com%2Fblog%2F2021%2F04%2Fk-means-clustering-simplified-in-python%2F&amp;psig=AOvVaw0C7PtyCPSMJ7U1_KAptUcT&amp;ust=1651418985449000&amp;source=images&amp;cd=vfe&amp;ved=0CAkQjRxqFwoTCPjblqaNvPcCFQAAAAAdAAAAABAD" TargetMode="External"/><Relationship Id="rId4" Type="http://schemas.openxmlformats.org/officeDocument/2006/relationships/hyperlink" Target="https://www.compthree.com/images/blog/ae/ae.png" TargetMode="External"/><Relationship Id="rId5" Type="http://schemas.openxmlformats.org/officeDocument/2006/relationships/hyperlink" Target="https://www.google.com/url?sa=i&amp;url=https%3A%2F%2Fwww.ibm.com%2Fcloud%2Flearn%2Fneural-networks&amp;psig=AOvVaw3p6icZVqzpjT3zpS5kIP9m&amp;ust=1651419381978000&amp;source=images&amp;cd=vfe&amp;ved=0CAkQjRxqFwoTCIDdv9-OvPcCFQAAAAAdAAAAABAD" TargetMode="Externa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2" name="Google Shape;102;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126b6067f4e_0_6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17" name="Google Shape;217;g126b6067f4e_0_6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126b6067f4e_0_7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31" name="Google Shape;231;g126b6067f4e_0_7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126b6067f4e_0_8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42" name="Google Shape;242;g126b6067f4e_0_8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11b6c364d5a_0_4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59" name="Google Shape;259;g11b6c364d5a_0_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11b6c364d5a_0_6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72" name="Google Shape;272;g11b6c364d5a_0_6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80" name="Google Shape;280;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sz="100">
              <a:latin typeface="Arial"/>
              <a:ea typeface="Arial"/>
              <a:cs typeface="Arial"/>
              <a:sym typeface="Arial"/>
            </a:endParaRPr>
          </a:p>
        </p:txBody>
      </p:sp>
      <p:sp>
        <p:nvSpPr>
          <p:cNvPr id="114" name="Google Shape;114;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4" name="Google Shape;124;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126b6067f4e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sz="1000">
                <a:latin typeface="Arial"/>
                <a:ea typeface="Arial"/>
                <a:cs typeface="Arial"/>
                <a:sym typeface="Arial"/>
              </a:rPr>
              <a:t>When we put utest platform into the human cloud framework, we found that uTest is a typical governor crowdsourcing platform. In the process of software testing, utest is responsible for the entire testing process, including recruiting testers, controlling the testing process, and finally presenting the test results to customers. But the testers complain that they are lacking communication methods with the product developer and manager. When testers find a bug or issue, they can upload what they found to the “issues” part in the project section, then the bug report is evaluated by the uTest’s Test Team Leads whose members are promoted from testers who may not have much software knowledge to identify the prioritization of bugs. As a matter of fact,  our suggestion is that uTest can change the full-service govenor platform to a combination of both the governor and aggregator frameworks. uTest may let the client’s developers be part of the evaluation team. The platform needs to allow developers to directly see testers’ feedback to make timely adjustments. Apart from that, they should adjust the front-end process accordingly for different customers. For clients who are not code-based providers, full-service is vital. For clients who are familiar with the testing process, the better way is to get customers involved in the testing process and work collaboratively. </a:t>
            </a:r>
            <a:endParaRPr sz="1000">
              <a:latin typeface="Arial"/>
              <a:ea typeface="Arial"/>
              <a:cs typeface="Arial"/>
              <a:sym typeface="Arial"/>
            </a:endParaRPr>
          </a:p>
          <a:p>
            <a:pPr indent="0" lvl="0" marL="0" rtl="0" algn="l">
              <a:lnSpc>
                <a:spcPct val="100000"/>
              </a:lnSpc>
              <a:spcBef>
                <a:spcPts val="0"/>
              </a:spcBef>
              <a:spcAft>
                <a:spcPts val="0"/>
              </a:spcAft>
              <a:buSzPts val="1400"/>
              <a:buNone/>
            </a:pPr>
            <a:r>
              <a:t/>
            </a:r>
            <a:endParaRPr sz="1000">
              <a:latin typeface="Times New Roman"/>
              <a:ea typeface="Times New Roman"/>
              <a:cs typeface="Times New Roman"/>
              <a:sym typeface="Times New Roman"/>
            </a:endParaRPr>
          </a:p>
        </p:txBody>
      </p:sp>
      <p:sp>
        <p:nvSpPr>
          <p:cNvPr id="135" name="Google Shape;135;g126b6067f4e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126b6067f4e_3_4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sz="1000">
                <a:latin typeface="Arial"/>
                <a:ea typeface="Arial"/>
                <a:cs typeface="Arial"/>
                <a:sym typeface="Arial"/>
              </a:rPr>
              <a:t>visualize.ipynb</a:t>
            </a:r>
            <a:endParaRPr sz="1000">
              <a:latin typeface="Times New Roman"/>
              <a:ea typeface="Times New Roman"/>
              <a:cs typeface="Times New Roman"/>
              <a:sym typeface="Times New Roman"/>
            </a:endParaRPr>
          </a:p>
        </p:txBody>
      </p:sp>
      <p:sp>
        <p:nvSpPr>
          <p:cNvPr id="157" name="Google Shape;157;g126b6067f4e_3_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126b6067f4e_3_2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sz="1000" u="sng">
                <a:solidFill>
                  <a:schemeClr val="hlink"/>
                </a:solidFill>
                <a:latin typeface="Arial"/>
                <a:ea typeface="Arial"/>
                <a:cs typeface="Arial"/>
                <a:sym typeface="Arial"/>
                <a:hlinkClick r:id="rId2"/>
              </a:rPr>
              <a:t>https://lightgbm.readthedocs.io/en/latest/index.html</a:t>
            </a:r>
            <a:endParaRPr sz="1000">
              <a:latin typeface="Arial"/>
              <a:ea typeface="Arial"/>
              <a:cs typeface="Arial"/>
              <a:sym typeface="Arial"/>
            </a:endParaRPr>
          </a:p>
          <a:p>
            <a:pPr indent="0" lvl="0" marL="0" rtl="0" algn="l">
              <a:lnSpc>
                <a:spcPct val="100000"/>
              </a:lnSpc>
              <a:spcBef>
                <a:spcPts val="0"/>
              </a:spcBef>
              <a:spcAft>
                <a:spcPts val="0"/>
              </a:spcAft>
              <a:buSzPts val="1400"/>
              <a:buNone/>
            </a:pPr>
            <a:r>
              <a:rPr lang="en-US" sz="1000" u="sng">
                <a:solidFill>
                  <a:schemeClr val="hlink"/>
                </a:solidFill>
                <a:latin typeface="Arial"/>
                <a:ea typeface="Arial"/>
                <a:cs typeface="Arial"/>
                <a:sym typeface="Arial"/>
                <a:hlinkClick r:id="rId3"/>
              </a:rPr>
              <a:t>https://www.google.com/url?sa=i&amp;url=https%3A%2F%2Fwww.analyticsvidhya.com%2Fblog%2F2021%2F04%2Fk-means-clustering-simplified-in-python%2F&amp;psig=AOvVaw0C7PtyCPSMJ7U1_KAptUcT&amp;ust=1651418985449000&amp;source=images&amp;cd=vfe&amp;ved=0CAkQjRxqFwoTCPjblqaNvPcCFQAAAAAdAAAAABAD</a:t>
            </a:r>
            <a:endParaRPr sz="1000">
              <a:latin typeface="Arial"/>
              <a:ea typeface="Arial"/>
              <a:cs typeface="Arial"/>
              <a:sym typeface="Arial"/>
            </a:endParaRPr>
          </a:p>
          <a:p>
            <a:pPr indent="0" lvl="0" marL="0" rtl="0" algn="l">
              <a:lnSpc>
                <a:spcPct val="100000"/>
              </a:lnSpc>
              <a:spcBef>
                <a:spcPts val="0"/>
              </a:spcBef>
              <a:spcAft>
                <a:spcPts val="0"/>
              </a:spcAft>
              <a:buSzPts val="1400"/>
              <a:buNone/>
            </a:pPr>
            <a:r>
              <a:rPr lang="en-US" sz="1000" u="sng">
                <a:solidFill>
                  <a:schemeClr val="hlink"/>
                </a:solidFill>
                <a:latin typeface="Arial"/>
                <a:ea typeface="Arial"/>
                <a:cs typeface="Arial"/>
                <a:sym typeface="Arial"/>
                <a:hlinkClick r:id="rId4"/>
              </a:rPr>
              <a:t>https://www.compthree.com/images/blog/ae/ae.png</a:t>
            </a:r>
            <a:endParaRPr sz="1000">
              <a:latin typeface="Arial"/>
              <a:ea typeface="Arial"/>
              <a:cs typeface="Arial"/>
              <a:sym typeface="Arial"/>
            </a:endParaRPr>
          </a:p>
          <a:p>
            <a:pPr indent="0" lvl="0" marL="0" rtl="0" algn="l">
              <a:lnSpc>
                <a:spcPct val="100000"/>
              </a:lnSpc>
              <a:spcBef>
                <a:spcPts val="0"/>
              </a:spcBef>
              <a:spcAft>
                <a:spcPts val="0"/>
              </a:spcAft>
              <a:buSzPts val="1400"/>
              <a:buNone/>
            </a:pPr>
            <a:r>
              <a:rPr lang="en-US" sz="1000" u="sng">
                <a:solidFill>
                  <a:schemeClr val="hlink"/>
                </a:solidFill>
                <a:latin typeface="Arial"/>
                <a:ea typeface="Arial"/>
                <a:cs typeface="Arial"/>
                <a:sym typeface="Arial"/>
                <a:hlinkClick r:id="rId5"/>
              </a:rPr>
              <a:t>https://www.google.com/url?sa=i&amp;url=https%3A%2F%2Fwww.ibm.com%2Fcloud%2Flearn%2Fneural-networks&amp;psig=AOvVaw3p6icZVqzpjT3zpS5kIP9m&amp;ust=1651419381978000&amp;source=images&amp;cd=vfe&amp;ved=0CAkQjRxqFwoTCIDdv9-OvPcCFQAAAAAdAAAAABAD</a:t>
            </a:r>
            <a:br>
              <a:rPr lang="en-US" sz="1000">
                <a:latin typeface="Arial"/>
                <a:ea typeface="Arial"/>
                <a:cs typeface="Arial"/>
                <a:sym typeface="Arial"/>
              </a:rPr>
            </a:br>
            <a:endParaRPr sz="1000">
              <a:latin typeface="Arial"/>
              <a:ea typeface="Arial"/>
              <a:cs typeface="Arial"/>
              <a:sym typeface="Arial"/>
            </a:endParaRPr>
          </a:p>
        </p:txBody>
      </p:sp>
      <p:sp>
        <p:nvSpPr>
          <p:cNvPr id="167" name="Google Shape;167;g126b6067f4e_3_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sz="1000">
                <a:latin typeface="Arial"/>
                <a:ea typeface="Arial"/>
                <a:cs typeface="Arial"/>
                <a:sym typeface="Arial"/>
              </a:rPr>
              <a:t>When we put utest platform into the human cloud framework, we found that uTest is a typical governor crowdsourcing platform. In the process of software testing, utest is responsible for the entire testing process, including recruiting testers, controlling the testing process, and finally presenting the test results to customers. But the testers complain that they are lacking communication methods with the product developer and manager. When testers find a bug or issue, they can upload what they found to the “issues” part in the project section, then the bug report is evaluated by the uTest’s Test Team Leads whose members are promoted from testers who may not have much software knowledge to identify the prioritization of bugs. As a matter of fact,  our suggestion is that uTest can change the full-service govenor platform to a combination of both the governor and aggregator frameworks. uTest may let the client’s developers be part of the evaluation team. The platform needs to allow developers to directly see testers’ feedback to make timely adjustments. Apart from that, they should adjust the front-end process accordingly for different customers. For clients who are not code-based providers, full-service is vital. For clients who are familiar with the testing process, the better way is to get customers involved in the testing process and work collaboratively. </a:t>
            </a:r>
            <a:endParaRPr sz="1000">
              <a:latin typeface="Arial"/>
              <a:ea typeface="Arial"/>
              <a:cs typeface="Arial"/>
              <a:sym typeface="Arial"/>
            </a:endParaRPr>
          </a:p>
          <a:p>
            <a:pPr indent="0" lvl="0" marL="0" rtl="0" algn="l">
              <a:lnSpc>
                <a:spcPct val="100000"/>
              </a:lnSpc>
              <a:spcBef>
                <a:spcPts val="0"/>
              </a:spcBef>
              <a:spcAft>
                <a:spcPts val="0"/>
              </a:spcAft>
              <a:buSzPts val="1400"/>
              <a:buNone/>
            </a:pPr>
            <a:r>
              <a:t/>
            </a:r>
            <a:endParaRPr sz="1000">
              <a:latin typeface="Times New Roman"/>
              <a:ea typeface="Times New Roman"/>
              <a:cs typeface="Times New Roman"/>
              <a:sym typeface="Times New Roman"/>
            </a:endParaRPr>
          </a:p>
        </p:txBody>
      </p:sp>
      <p:sp>
        <p:nvSpPr>
          <p:cNvPr id="179" name="Google Shape;179;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93" name="Google Shape;193;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11b6c364d5a_0_3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04" name="Google Shape;204;g11b6c364d5a_0_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1"/>
        </a:solidFill>
      </p:bgPr>
    </p:bg>
    <p:spTree>
      <p:nvGrpSpPr>
        <p:cNvPr id="13" name="Shape 13"/>
        <p:cNvGrpSpPr/>
        <p:nvPr/>
      </p:nvGrpSpPr>
      <p:grpSpPr>
        <a:xfrm>
          <a:off x="0" y="0"/>
          <a:ext cx="0" cy="0"/>
          <a:chOff x="0" y="0"/>
          <a:chExt cx="0" cy="0"/>
        </a:xfrm>
      </p:grpSpPr>
      <p:sp>
        <p:nvSpPr>
          <p:cNvPr id="14" name="Google Shape;14;p10"/>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4400"/>
              <a:buFont typeface="DM Sans"/>
              <a:buNone/>
              <a:defRPr b="1" sz="4400">
                <a:solidFill>
                  <a:schemeClr val="lt1"/>
                </a:solidFill>
                <a:latin typeface="DM Sans"/>
                <a:ea typeface="DM Sans"/>
                <a:cs typeface="DM Sans"/>
                <a:sym typeface="DM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 name="Google Shape;15;p10"/>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lt1"/>
              </a:buClr>
              <a:buSzPts val="2400"/>
              <a:buNone/>
              <a:defRPr sz="2400">
                <a:solidFill>
                  <a:schemeClr val="lt1"/>
                </a:solidFill>
                <a:latin typeface="DM Sans"/>
                <a:ea typeface="DM Sans"/>
                <a:cs typeface="DM Sans"/>
                <a:sym typeface="DM Sans"/>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6" name="Google Shape;16;p10"/>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7" name="Google Shape;17;p10"/>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grpSp>
        <p:nvGrpSpPr>
          <p:cNvPr id="18" name="Google Shape;18;p10"/>
          <p:cNvGrpSpPr/>
          <p:nvPr/>
        </p:nvGrpSpPr>
        <p:grpSpPr>
          <a:xfrm>
            <a:off x="-1339714" y="-3273291"/>
            <a:ext cx="5342362" cy="5211657"/>
            <a:chOff x="-1339714" y="-3273291"/>
            <a:chExt cx="5342362" cy="5211657"/>
          </a:xfrm>
        </p:grpSpPr>
        <p:sp>
          <p:nvSpPr>
            <p:cNvPr id="19" name="Google Shape;19;p10"/>
            <p:cNvSpPr/>
            <p:nvPr/>
          </p:nvSpPr>
          <p:spPr>
            <a:xfrm rot="-3891861">
              <a:off x="-1052846" y="-1292136"/>
              <a:ext cx="3069719" cy="2584271"/>
            </a:xfrm>
            <a:custGeom>
              <a:rect b="b" l="l" r="r" t="t"/>
              <a:pathLst>
                <a:path extrusionOk="0" h="6621247" w="7865028">
                  <a:moveTo>
                    <a:pt x="7841527" y="4947330"/>
                  </a:moveTo>
                  <a:lnTo>
                    <a:pt x="7865028" y="6509832"/>
                  </a:lnTo>
                  <a:lnTo>
                    <a:pt x="1562679" y="6604624"/>
                  </a:lnTo>
                  <a:lnTo>
                    <a:pt x="1562679" y="6612507"/>
                  </a:lnTo>
                  <a:lnTo>
                    <a:pt x="1038546" y="6612507"/>
                  </a:lnTo>
                  <a:lnTo>
                    <a:pt x="457423" y="6621247"/>
                  </a:lnTo>
                  <a:lnTo>
                    <a:pt x="457292" y="6612507"/>
                  </a:lnTo>
                  <a:lnTo>
                    <a:pt x="0" y="6612507"/>
                  </a:lnTo>
                  <a:lnTo>
                    <a:pt x="0" y="0"/>
                  </a:lnTo>
                  <a:lnTo>
                    <a:pt x="1562679" y="0"/>
                  </a:lnTo>
                  <a:lnTo>
                    <a:pt x="1562679" y="5041768"/>
                  </a:lnTo>
                  <a:close/>
                </a:path>
              </a:pathLst>
            </a:custGeom>
            <a:solidFill>
              <a:srgbClr val="0C0C0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0" name="Google Shape;20;p10"/>
            <p:cNvSpPr/>
            <p:nvPr/>
          </p:nvSpPr>
          <p:spPr>
            <a:xfrm rot="-3891861">
              <a:off x="7610" y="-2504141"/>
              <a:ext cx="3653605" cy="3075821"/>
            </a:xfrm>
            <a:custGeom>
              <a:rect b="b" l="l" r="r" t="t"/>
              <a:pathLst>
                <a:path extrusionOk="0" h="6621247" w="7865028">
                  <a:moveTo>
                    <a:pt x="7841527" y="4947330"/>
                  </a:moveTo>
                  <a:lnTo>
                    <a:pt x="7865028" y="6509832"/>
                  </a:lnTo>
                  <a:lnTo>
                    <a:pt x="1562679" y="6604624"/>
                  </a:lnTo>
                  <a:lnTo>
                    <a:pt x="1562679" y="6612507"/>
                  </a:lnTo>
                  <a:lnTo>
                    <a:pt x="1038546" y="6612507"/>
                  </a:lnTo>
                  <a:lnTo>
                    <a:pt x="457423" y="6621247"/>
                  </a:lnTo>
                  <a:lnTo>
                    <a:pt x="457292" y="6612507"/>
                  </a:lnTo>
                  <a:lnTo>
                    <a:pt x="0" y="6612507"/>
                  </a:lnTo>
                  <a:lnTo>
                    <a:pt x="0" y="0"/>
                  </a:lnTo>
                  <a:lnTo>
                    <a:pt x="1562679" y="0"/>
                  </a:lnTo>
                  <a:lnTo>
                    <a:pt x="1562679" y="5041768"/>
                  </a:lnTo>
                  <a:close/>
                </a:path>
              </a:pathLst>
            </a:custGeom>
            <a:solidFill>
              <a:srgbClr val="00A8C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nvGrpSpPr>
          <p:cNvPr id="21" name="Google Shape;21;p10"/>
          <p:cNvGrpSpPr/>
          <p:nvPr/>
        </p:nvGrpSpPr>
        <p:grpSpPr>
          <a:xfrm rot="10800000">
            <a:off x="8361275" y="5113663"/>
            <a:ext cx="5342362" cy="5211657"/>
            <a:chOff x="-1339714" y="-3273291"/>
            <a:chExt cx="5342362" cy="5211657"/>
          </a:xfrm>
        </p:grpSpPr>
        <p:sp>
          <p:nvSpPr>
            <p:cNvPr id="22" name="Google Shape;22;p10"/>
            <p:cNvSpPr/>
            <p:nvPr/>
          </p:nvSpPr>
          <p:spPr>
            <a:xfrm rot="-3891861">
              <a:off x="-1052846" y="-1292136"/>
              <a:ext cx="3069719" cy="2584271"/>
            </a:xfrm>
            <a:custGeom>
              <a:rect b="b" l="l" r="r" t="t"/>
              <a:pathLst>
                <a:path extrusionOk="0" h="6621247" w="7865028">
                  <a:moveTo>
                    <a:pt x="7841527" y="4947330"/>
                  </a:moveTo>
                  <a:lnTo>
                    <a:pt x="7865028" y="6509832"/>
                  </a:lnTo>
                  <a:lnTo>
                    <a:pt x="1562679" y="6604624"/>
                  </a:lnTo>
                  <a:lnTo>
                    <a:pt x="1562679" y="6612507"/>
                  </a:lnTo>
                  <a:lnTo>
                    <a:pt x="1038546" y="6612507"/>
                  </a:lnTo>
                  <a:lnTo>
                    <a:pt x="457423" y="6621247"/>
                  </a:lnTo>
                  <a:lnTo>
                    <a:pt x="457292" y="6612507"/>
                  </a:lnTo>
                  <a:lnTo>
                    <a:pt x="0" y="6612507"/>
                  </a:lnTo>
                  <a:lnTo>
                    <a:pt x="0" y="0"/>
                  </a:lnTo>
                  <a:lnTo>
                    <a:pt x="1562679" y="0"/>
                  </a:lnTo>
                  <a:lnTo>
                    <a:pt x="1562679" y="5041768"/>
                  </a:lnTo>
                  <a:close/>
                </a:path>
              </a:pathLst>
            </a:custGeom>
            <a:solidFill>
              <a:srgbClr val="0C0C0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3" name="Google Shape;23;p10"/>
            <p:cNvSpPr/>
            <p:nvPr/>
          </p:nvSpPr>
          <p:spPr>
            <a:xfrm rot="-3891861">
              <a:off x="7610" y="-2504141"/>
              <a:ext cx="3653605" cy="3075821"/>
            </a:xfrm>
            <a:custGeom>
              <a:rect b="b" l="l" r="r" t="t"/>
              <a:pathLst>
                <a:path extrusionOk="0" h="6621247" w="7865028">
                  <a:moveTo>
                    <a:pt x="7841527" y="4947330"/>
                  </a:moveTo>
                  <a:lnTo>
                    <a:pt x="7865028" y="6509832"/>
                  </a:lnTo>
                  <a:lnTo>
                    <a:pt x="1562679" y="6604624"/>
                  </a:lnTo>
                  <a:lnTo>
                    <a:pt x="1562679" y="6612507"/>
                  </a:lnTo>
                  <a:lnTo>
                    <a:pt x="1038546" y="6612507"/>
                  </a:lnTo>
                  <a:lnTo>
                    <a:pt x="457423" y="6621247"/>
                  </a:lnTo>
                  <a:lnTo>
                    <a:pt x="457292" y="6612507"/>
                  </a:lnTo>
                  <a:lnTo>
                    <a:pt x="0" y="6612507"/>
                  </a:lnTo>
                  <a:lnTo>
                    <a:pt x="0" y="0"/>
                  </a:lnTo>
                  <a:lnTo>
                    <a:pt x="1562679" y="0"/>
                  </a:lnTo>
                  <a:lnTo>
                    <a:pt x="1562679" y="5041768"/>
                  </a:lnTo>
                  <a:close/>
                </a:path>
              </a:pathLst>
            </a:custGeom>
            <a:solidFill>
              <a:srgbClr val="00A8C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8" name="Shape 88"/>
        <p:cNvGrpSpPr/>
        <p:nvPr/>
      </p:nvGrpSpPr>
      <p:grpSpPr>
        <a:xfrm>
          <a:off x="0" y="0"/>
          <a:ext cx="0" cy="0"/>
          <a:chOff x="0" y="0"/>
          <a:chExt cx="0" cy="0"/>
        </a:xfrm>
      </p:grpSpPr>
      <p:sp>
        <p:nvSpPr>
          <p:cNvPr id="89" name="Google Shape;89;p1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0" name="Google Shape;90;p19"/>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1" name="Google Shape;91;p19"/>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92" name="Google Shape;92;p19"/>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93" name="Google Shape;93;p19"/>
          <p:cNvSpPr txBox="1"/>
          <p:nvPr>
            <p:ph idx="12" type="sldNum"/>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l">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l">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l">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l">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l">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l">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l">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l">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l">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94" name="Shape 94"/>
        <p:cNvGrpSpPr/>
        <p:nvPr/>
      </p:nvGrpSpPr>
      <p:grpSpPr>
        <a:xfrm>
          <a:off x="0" y="0"/>
          <a:ext cx="0" cy="0"/>
          <a:chOff x="0" y="0"/>
          <a:chExt cx="0" cy="0"/>
        </a:xfrm>
      </p:grpSpPr>
      <p:sp>
        <p:nvSpPr>
          <p:cNvPr id="95" name="Google Shape;95;p20"/>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6" name="Google Shape;96;p20"/>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7" name="Google Shape;97;p20"/>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98" name="Google Shape;98;p20"/>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99" name="Google Shape;99;p20"/>
          <p:cNvSpPr txBox="1"/>
          <p:nvPr>
            <p:ph idx="12" type="sldNum"/>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l">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l">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l">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l">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l">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l">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l">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l">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l">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4" name="Shape 24"/>
        <p:cNvGrpSpPr/>
        <p:nvPr/>
      </p:nvGrpSpPr>
      <p:grpSpPr>
        <a:xfrm>
          <a:off x="0" y="0"/>
          <a:ext cx="0" cy="0"/>
          <a:chOff x="0" y="0"/>
          <a:chExt cx="0" cy="0"/>
        </a:xfrm>
      </p:grpSpPr>
      <p:sp>
        <p:nvSpPr>
          <p:cNvPr id="25" name="Google Shape;25;p1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11"/>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27" name="Google Shape;27;p11"/>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28" name="Google Shape;28;p11"/>
          <p:cNvSpPr txBox="1"/>
          <p:nvPr>
            <p:ph idx="12" type="sldNum"/>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l">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l">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l">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l">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l">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l">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l">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l">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l">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 name="Shape 29"/>
        <p:cNvGrpSpPr/>
        <p:nvPr/>
      </p:nvGrpSpPr>
      <p:grpSpPr>
        <a:xfrm>
          <a:off x="0" y="0"/>
          <a:ext cx="0" cy="0"/>
          <a:chOff x="0" y="0"/>
          <a:chExt cx="0" cy="0"/>
        </a:xfrm>
      </p:grpSpPr>
      <p:sp>
        <p:nvSpPr>
          <p:cNvPr id="30" name="Google Shape;30;p12"/>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31" name="Google Shape;31;p12"/>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32" name="Google Shape;32;p12"/>
          <p:cNvSpPr txBox="1"/>
          <p:nvPr>
            <p:ph idx="12" type="sldNum"/>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l">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l">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l">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l">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l">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l">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l">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l">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l">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grpSp>
        <p:nvGrpSpPr>
          <p:cNvPr id="33" name="Google Shape;33;p12"/>
          <p:cNvGrpSpPr/>
          <p:nvPr/>
        </p:nvGrpSpPr>
        <p:grpSpPr>
          <a:xfrm>
            <a:off x="-1072095" y="-1480167"/>
            <a:ext cx="3054075" cy="2312634"/>
            <a:chOff x="-79812" y="-983594"/>
            <a:chExt cx="3054075" cy="2312634"/>
          </a:xfrm>
        </p:grpSpPr>
        <p:sp>
          <p:nvSpPr>
            <p:cNvPr id="34" name="Google Shape;34;p12"/>
            <p:cNvSpPr/>
            <p:nvPr/>
          </p:nvSpPr>
          <p:spPr>
            <a:xfrm rot="-3891861">
              <a:off x="1448119" y="-460646"/>
              <a:ext cx="1395713" cy="1174994"/>
            </a:xfrm>
            <a:custGeom>
              <a:rect b="b" l="l" r="r" t="t"/>
              <a:pathLst>
                <a:path extrusionOk="0" h="6621247" w="7865028">
                  <a:moveTo>
                    <a:pt x="7841527" y="4947330"/>
                  </a:moveTo>
                  <a:lnTo>
                    <a:pt x="7865028" y="6509832"/>
                  </a:lnTo>
                  <a:lnTo>
                    <a:pt x="1562679" y="6604624"/>
                  </a:lnTo>
                  <a:lnTo>
                    <a:pt x="1562679" y="6612507"/>
                  </a:lnTo>
                  <a:lnTo>
                    <a:pt x="1038546" y="6612507"/>
                  </a:lnTo>
                  <a:lnTo>
                    <a:pt x="457423" y="6621247"/>
                  </a:lnTo>
                  <a:lnTo>
                    <a:pt x="457292" y="6612507"/>
                  </a:lnTo>
                  <a:lnTo>
                    <a:pt x="0" y="6612507"/>
                  </a:lnTo>
                  <a:lnTo>
                    <a:pt x="0" y="0"/>
                  </a:lnTo>
                  <a:lnTo>
                    <a:pt x="1562679" y="0"/>
                  </a:lnTo>
                  <a:lnTo>
                    <a:pt x="1562679" y="5041768"/>
                  </a:lnTo>
                  <a:close/>
                </a:path>
              </a:pathLst>
            </a:custGeom>
            <a:solidFill>
              <a:srgbClr val="00A8C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5" name="Google Shape;35;p12"/>
            <p:cNvSpPr/>
            <p:nvPr/>
          </p:nvSpPr>
          <p:spPr>
            <a:xfrm rot="-3891861">
              <a:off x="91317" y="-598090"/>
              <a:ext cx="1831216" cy="1541626"/>
            </a:xfrm>
            <a:custGeom>
              <a:rect b="b" l="l" r="r" t="t"/>
              <a:pathLst>
                <a:path extrusionOk="0" h="6621247" w="7865028">
                  <a:moveTo>
                    <a:pt x="7841527" y="4947330"/>
                  </a:moveTo>
                  <a:lnTo>
                    <a:pt x="7865028" y="6509832"/>
                  </a:lnTo>
                  <a:lnTo>
                    <a:pt x="1562679" y="6604624"/>
                  </a:lnTo>
                  <a:lnTo>
                    <a:pt x="1562679" y="6612507"/>
                  </a:lnTo>
                  <a:lnTo>
                    <a:pt x="1038546" y="6612507"/>
                  </a:lnTo>
                  <a:lnTo>
                    <a:pt x="457423" y="6621247"/>
                  </a:lnTo>
                  <a:lnTo>
                    <a:pt x="457292" y="6612507"/>
                  </a:lnTo>
                  <a:lnTo>
                    <a:pt x="0" y="6612507"/>
                  </a:lnTo>
                  <a:lnTo>
                    <a:pt x="0" y="0"/>
                  </a:lnTo>
                  <a:lnTo>
                    <a:pt x="1562679" y="0"/>
                  </a:lnTo>
                  <a:lnTo>
                    <a:pt x="1562679" y="5041768"/>
                  </a:lnTo>
                  <a:close/>
                </a:path>
              </a:pathLst>
            </a:custGeom>
            <a:solidFill>
              <a:srgbClr val="03172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nvGrpSpPr>
          <p:cNvPr id="36" name="Google Shape;36;p12"/>
          <p:cNvGrpSpPr/>
          <p:nvPr/>
        </p:nvGrpSpPr>
        <p:grpSpPr>
          <a:xfrm rot="10800000">
            <a:off x="10710898" y="5401417"/>
            <a:ext cx="2995837" cy="2503586"/>
            <a:chOff x="-546492" y="-858961"/>
            <a:chExt cx="2995837" cy="2503586"/>
          </a:xfrm>
        </p:grpSpPr>
        <p:sp>
          <p:nvSpPr>
            <p:cNvPr id="37" name="Google Shape;37;p12"/>
            <p:cNvSpPr/>
            <p:nvPr/>
          </p:nvSpPr>
          <p:spPr>
            <a:xfrm rot="-3891861">
              <a:off x="1264782" y="-245735"/>
              <a:ext cx="1083325" cy="912007"/>
            </a:xfrm>
            <a:custGeom>
              <a:rect b="b" l="l" r="r" t="t"/>
              <a:pathLst>
                <a:path extrusionOk="0" h="6621247" w="7865028">
                  <a:moveTo>
                    <a:pt x="7841527" y="4947330"/>
                  </a:moveTo>
                  <a:lnTo>
                    <a:pt x="7865028" y="6509832"/>
                  </a:lnTo>
                  <a:lnTo>
                    <a:pt x="1562679" y="6604624"/>
                  </a:lnTo>
                  <a:lnTo>
                    <a:pt x="1562679" y="6612507"/>
                  </a:lnTo>
                  <a:lnTo>
                    <a:pt x="1038546" y="6612507"/>
                  </a:lnTo>
                  <a:lnTo>
                    <a:pt x="457423" y="6621247"/>
                  </a:lnTo>
                  <a:lnTo>
                    <a:pt x="457292" y="6612507"/>
                  </a:lnTo>
                  <a:lnTo>
                    <a:pt x="0" y="6612507"/>
                  </a:lnTo>
                  <a:lnTo>
                    <a:pt x="0" y="0"/>
                  </a:lnTo>
                  <a:lnTo>
                    <a:pt x="1562679" y="0"/>
                  </a:lnTo>
                  <a:lnTo>
                    <a:pt x="1562679" y="5041768"/>
                  </a:lnTo>
                  <a:close/>
                </a:path>
              </a:pathLst>
            </a:custGeom>
            <a:solidFill>
              <a:srgbClr val="00A8C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8" name="Google Shape;38;p12"/>
            <p:cNvSpPr/>
            <p:nvPr/>
          </p:nvSpPr>
          <p:spPr>
            <a:xfrm rot="-3891861">
              <a:off x="-361233" y="-441626"/>
              <a:ext cx="1982418" cy="1668917"/>
            </a:xfrm>
            <a:custGeom>
              <a:rect b="b" l="l" r="r" t="t"/>
              <a:pathLst>
                <a:path extrusionOk="0" h="6621247" w="7865028">
                  <a:moveTo>
                    <a:pt x="7841527" y="4947330"/>
                  </a:moveTo>
                  <a:lnTo>
                    <a:pt x="7865028" y="6509832"/>
                  </a:lnTo>
                  <a:lnTo>
                    <a:pt x="1562679" y="6604624"/>
                  </a:lnTo>
                  <a:lnTo>
                    <a:pt x="1562679" y="6612507"/>
                  </a:lnTo>
                  <a:lnTo>
                    <a:pt x="1038546" y="6612507"/>
                  </a:lnTo>
                  <a:lnTo>
                    <a:pt x="457423" y="6621247"/>
                  </a:lnTo>
                  <a:lnTo>
                    <a:pt x="457292" y="6612507"/>
                  </a:lnTo>
                  <a:lnTo>
                    <a:pt x="0" y="6612507"/>
                  </a:lnTo>
                  <a:lnTo>
                    <a:pt x="0" y="0"/>
                  </a:lnTo>
                  <a:lnTo>
                    <a:pt x="1562679" y="0"/>
                  </a:lnTo>
                  <a:lnTo>
                    <a:pt x="1562679" y="5041768"/>
                  </a:lnTo>
                  <a:close/>
                </a:path>
              </a:pathLst>
            </a:custGeom>
            <a:solidFill>
              <a:srgbClr val="03172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9" name="Shape 39"/>
        <p:cNvGrpSpPr/>
        <p:nvPr/>
      </p:nvGrpSpPr>
      <p:grpSpPr>
        <a:xfrm>
          <a:off x="0" y="0"/>
          <a:ext cx="0" cy="0"/>
          <a:chOff x="0" y="0"/>
          <a:chExt cx="0" cy="0"/>
        </a:xfrm>
      </p:grpSpPr>
      <p:sp>
        <p:nvSpPr>
          <p:cNvPr id="40" name="Google Shape;40;p1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1" name="Google Shape;41;p13"/>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 name="Google Shape;42;p13"/>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 name="Google Shape;43;p13"/>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4" name="Google Shape;44;p13"/>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5" name="Google Shape;45;p13"/>
          <p:cNvSpPr txBox="1"/>
          <p:nvPr>
            <p:ph idx="12" type="sldNum"/>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l">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l">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l">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l">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l">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l">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l">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l">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l">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6" name="Shape 46"/>
        <p:cNvGrpSpPr/>
        <p:nvPr/>
      </p:nvGrpSpPr>
      <p:grpSpPr>
        <a:xfrm>
          <a:off x="0" y="0"/>
          <a:ext cx="0" cy="0"/>
          <a:chOff x="0" y="0"/>
          <a:chExt cx="0" cy="0"/>
        </a:xfrm>
      </p:grpSpPr>
      <p:sp>
        <p:nvSpPr>
          <p:cNvPr id="47" name="Google Shape;47;p14"/>
          <p:cNvSpPr/>
          <p:nvPr/>
        </p:nvSpPr>
        <p:spPr>
          <a:xfrm>
            <a:off x="0" y="0"/>
            <a:ext cx="5966858" cy="6858000"/>
          </a:xfrm>
          <a:prstGeom prst="rect">
            <a:avLst/>
          </a:prstGeom>
          <a:solidFill>
            <a:srgbClr val="03172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48" name="Google Shape;48;p14"/>
          <p:cNvGrpSpPr/>
          <p:nvPr/>
        </p:nvGrpSpPr>
        <p:grpSpPr>
          <a:xfrm>
            <a:off x="-729195" y="-1365977"/>
            <a:ext cx="3054075" cy="2312634"/>
            <a:chOff x="-79812" y="-983594"/>
            <a:chExt cx="3054075" cy="2312634"/>
          </a:xfrm>
        </p:grpSpPr>
        <p:sp>
          <p:nvSpPr>
            <p:cNvPr id="49" name="Google Shape;49;p14"/>
            <p:cNvSpPr/>
            <p:nvPr/>
          </p:nvSpPr>
          <p:spPr>
            <a:xfrm rot="-3891861">
              <a:off x="1448119" y="-460646"/>
              <a:ext cx="1395713" cy="1174994"/>
            </a:xfrm>
            <a:custGeom>
              <a:rect b="b" l="l" r="r" t="t"/>
              <a:pathLst>
                <a:path extrusionOk="0" h="6621247" w="7865028">
                  <a:moveTo>
                    <a:pt x="7841527" y="4947330"/>
                  </a:moveTo>
                  <a:lnTo>
                    <a:pt x="7865028" y="6509832"/>
                  </a:lnTo>
                  <a:lnTo>
                    <a:pt x="1562679" y="6604624"/>
                  </a:lnTo>
                  <a:lnTo>
                    <a:pt x="1562679" y="6612507"/>
                  </a:lnTo>
                  <a:lnTo>
                    <a:pt x="1038546" y="6612507"/>
                  </a:lnTo>
                  <a:lnTo>
                    <a:pt x="457423" y="6621247"/>
                  </a:lnTo>
                  <a:lnTo>
                    <a:pt x="457292" y="6612507"/>
                  </a:lnTo>
                  <a:lnTo>
                    <a:pt x="0" y="6612507"/>
                  </a:lnTo>
                  <a:lnTo>
                    <a:pt x="0" y="0"/>
                  </a:lnTo>
                  <a:lnTo>
                    <a:pt x="1562679" y="0"/>
                  </a:lnTo>
                  <a:lnTo>
                    <a:pt x="1562679" y="5041768"/>
                  </a:lnTo>
                  <a:close/>
                </a:path>
              </a:pathLst>
            </a:custGeom>
            <a:solidFill>
              <a:srgbClr val="0070C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0" name="Google Shape;50;p14"/>
            <p:cNvSpPr/>
            <p:nvPr/>
          </p:nvSpPr>
          <p:spPr>
            <a:xfrm rot="-3891861">
              <a:off x="91317" y="-598090"/>
              <a:ext cx="1831216" cy="1541626"/>
            </a:xfrm>
            <a:custGeom>
              <a:rect b="b" l="l" r="r" t="t"/>
              <a:pathLst>
                <a:path extrusionOk="0" h="6621247" w="7865028">
                  <a:moveTo>
                    <a:pt x="7841527" y="4947330"/>
                  </a:moveTo>
                  <a:lnTo>
                    <a:pt x="7865028" y="6509832"/>
                  </a:lnTo>
                  <a:lnTo>
                    <a:pt x="1562679" y="6604624"/>
                  </a:lnTo>
                  <a:lnTo>
                    <a:pt x="1562679" y="6612507"/>
                  </a:lnTo>
                  <a:lnTo>
                    <a:pt x="1038546" y="6612507"/>
                  </a:lnTo>
                  <a:lnTo>
                    <a:pt x="457423" y="6621247"/>
                  </a:lnTo>
                  <a:lnTo>
                    <a:pt x="457292" y="6612507"/>
                  </a:lnTo>
                  <a:lnTo>
                    <a:pt x="0" y="6612507"/>
                  </a:lnTo>
                  <a:lnTo>
                    <a:pt x="0" y="0"/>
                  </a:lnTo>
                  <a:lnTo>
                    <a:pt x="1562679" y="0"/>
                  </a:lnTo>
                  <a:lnTo>
                    <a:pt x="1562679" y="5041768"/>
                  </a:lnTo>
                  <a:close/>
                </a:path>
              </a:pathLst>
            </a:cu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nvGrpSpPr>
          <p:cNvPr id="51" name="Google Shape;51;p14"/>
          <p:cNvGrpSpPr/>
          <p:nvPr/>
        </p:nvGrpSpPr>
        <p:grpSpPr>
          <a:xfrm rot="10800000">
            <a:off x="10006905" y="5513747"/>
            <a:ext cx="3179658" cy="3167601"/>
            <a:chOff x="-312070" y="-1364237"/>
            <a:chExt cx="3179658" cy="3167601"/>
          </a:xfrm>
        </p:grpSpPr>
        <p:sp>
          <p:nvSpPr>
            <p:cNvPr id="52" name="Google Shape;52;p14"/>
            <p:cNvSpPr/>
            <p:nvPr/>
          </p:nvSpPr>
          <p:spPr>
            <a:xfrm rot="-3891861">
              <a:off x="-126811" y="-282888"/>
              <a:ext cx="1982418" cy="1668917"/>
            </a:xfrm>
            <a:custGeom>
              <a:rect b="b" l="l" r="r" t="t"/>
              <a:pathLst>
                <a:path extrusionOk="0" h="6621247" w="7865028">
                  <a:moveTo>
                    <a:pt x="7841527" y="4947330"/>
                  </a:moveTo>
                  <a:lnTo>
                    <a:pt x="7865028" y="6509832"/>
                  </a:lnTo>
                  <a:lnTo>
                    <a:pt x="1562679" y="6604624"/>
                  </a:lnTo>
                  <a:lnTo>
                    <a:pt x="1562679" y="6612507"/>
                  </a:lnTo>
                  <a:lnTo>
                    <a:pt x="1038546" y="6612507"/>
                  </a:lnTo>
                  <a:lnTo>
                    <a:pt x="457423" y="6621247"/>
                  </a:lnTo>
                  <a:lnTo>
                    <a:pt x="457292" y="6612507"/>
                  </a:lnTo>
                  <a:lnTo>
                    <a:pt x="0" y="6612507"/>
                  </a:lnTo>
                  <a:lnTo>
                    <a:pt x="0" y="0"/>
                  </a:lnTo>
                  <a:lnTo>
                    <a:pt x="1562679" y="0"/>
                  </a:lnTo>
                  <a:lnTo>
                    <a:pt x="1562679" y="5041768"/>
                  </a:lnTo>
                  <a:close/>
                </a:path>
              </a:pathLst>
            </a:custGeom>
            <a:solidFill>
              <a:srgbClr val="03172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3" name="Google Shape;53;p14"/>
            <p:cNvSpPr/>
            <p:nvPr/>
          </p:nvSpPr>
          <p:spPr>
            <a:xfrm rot="-3891861">
              <a:off x="854537" y="-976672"/>
              <a:ext cx="1841007" cy="1549869"/>
            </a:xfrm>
            <a:custGeom>
              <a:rect b="b" l="l" r="r" t="t"/>
              <a:pathLst>
                <a:path extrusionOk="0" h="6621247" w="7865028">
                  <a:moveTo>
                    <a:pt x="7841527" y="4947330"/>
                  </a:moveTo>
                  <a:lnTo>
                    <a:pt x="7865028" y="6509832"/>
                  </a:lnTo>
                  <a:lnTo>
                    <a:pt x="1562679" y="6604624"/>
                  </a:lnTo>
                  <a:lnTo>
                    <a:pt x="1562679" y="6612507"/>
                  </a:lnTo>
                  <a:lnTo>
                    <a:pt x="1038546" y="6612507"/>
                  </a:lnTo>
                  <a:lnTo>
                    <a:pt x="457423" y="6621247"/>
                  </a:lnTo>
                  <a:lnTo>
                    <a:pt x="457292" y="6612507"/>
                  </a:lnTo>
                  <a:lnTo>
                    <a:pt x="0" y="6612507"/>
                  </a:lnTo>
                  <a:lnTo>
                    <a:pt x="0" y="0"/>
                  </a:lnTo>
                  <a:lnTo>
                    <a:pt x="1562679" y="0"/>
                  </a:lnTo>
                  <a:lnTo>
                    <a:pt x="1562679" y="5041768"/>
                  </a:lnTo>
                  <a:close/>
                </a:path>
              </a:pathLst>
            </a:custGeom>
            <a:solidFill>
              <a:srgbClr val="0070C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sp>
        <p:nvSpPr>
          <p:cNvPr id="54" name="Google Shape;54;p1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5" name="Google Shape;55;p14"/>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 name="Google Shape;56;p14"/>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7" name="Google Shape;57;p14"/>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8" name="Google Shape;58;p14"/>
          <p:cNvSpPr txBox="1"/>
          <p:nvPr>
            <p:ph idx="12" type="sldNum"/>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l">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l">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l">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l">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l">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l">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l">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l">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l">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9" name="Shape 59"/>
        <p:cNvGrpSpPr/>
        <p:nvPr/>
      </p:nvGrpSpPr>
      <p:grpSpPr>
        <a:xfrm>
          <a:off x="0" y="0"/>
          <a:ext cx="0" cy="0"/>
          <a:chOff x="0" y="0"/>
          <a:chExt cx="0" cy="0"/>
        </a:xfrm>
      </p:grpSpPr>
      <p:sp>
        <p:nvSpPr>
          <p:cNvPr id="60" name="Google Shape;60;p15"/>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 name="Google Shape;61;p15"/>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62" name="Google Shape;62;p15"/>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63" name="Google Shape;63;p15"/>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64" name="Google Shape;64;p15"/>
          <p:cNvSpPr txBox="1"/>
          <p:nvPr>
            <p:ph idx="12" type="sldNum"/>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l">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l">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l">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l">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l">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l">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l">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l">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l">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5" name="Shape 65"/>
        <p:cNvGrpSpPr/>
        <p:nvPr/>
      </p:nvGrpSpPr>
      <p:grpSpPr>
        <a:xfrm>
          <a:off x="0" y="0"/>
          <a:ext cx="0" cy="0"/>
          <a:chOff x="0" y="0"/>
          <a:chExt cx="0" cy="0"/>
        </a:xfrm>
      </p:grpSpPr>
      <p:sp>
        <p:nvSpPr>
          <p:cNvPr id="66" name="Google Shape;66;p16"/>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16"/>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 name="Google Shape;68;p16"/>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 name="Google Shape;69;p16"/>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0" name="Google Shape;70;p16"/>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 name="Google Shape;71;p16"/>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72" name="Google Shape;72;p16"/>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73" name="Google Shape;73;p16"/>
          <p:cNvSpPr txBox="1"/>
          <p:nvPr>
            <p:ph idx="12" type="sldNum"/>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l">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l">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l">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l">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l">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l">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l">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l">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l">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4" name="Shape 74"/>
        <p:cNvGrpSpPr/>
        <p:nvPr/>
      </p:nvGrpSpPr>
      <p:grpSpPr>
        <a:xfrm>
          <a:off x="0" y="0"/>
          <a:ext cx="0" cy="0"/>
          <a:chOff x="0" y="0"/>
          <a:chExt cx="0" cy="0"/>
        </a:xfrm>
      </p:grpSpPr>
      <p:sp>
        <p:nvSpPr>
          <p:cNvPr id="75" name="Google Shape;75;p17"/>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17"/>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7" name="Google Shape;77;p17"/>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8" name="Google Shape;78;p17"/>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79" name="Google Shape;79;p17"/>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0" name="Google Shape;80;p17"/>
          <p:cNvSpPr txBox="1"/>
          <p:nvPr>
            <p:ph idx="12" type="sldNum"/>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l">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l">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l">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l">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l">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l">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l">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l">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l">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1" name="Shape 81"/>
        <p:cNvGrpSpPr/>
        <p:nvPr/>
      </p:nvGrpSpPr>
      <p:grpSpPr>
        <a:xfrm>
          <a:off x="0" y="0"/>
          <a:ext cx="0" cy="0"/>
          <a:chOff x="0" y="0"/>
          <a:chExt cx="0" cy="0"/>
        </a:xfrm>
      </p:grpSpPr>
      <p:sp>
        <p:nvSpPr>
          <p:cNvPr id="82" name="Google Shape;82;p18"/>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3" name="Google Shape;83;p18"/>
          <p:cNvSpPr/>
          <p:nvPr>
            <p:ph idx="2" type="pic"/>
          </p:nvPr>
        </p:nvSpPr>
        <p:spPr>
          <a:xfrm>
            <a:off x="5183188" y="987425"/>
            <a:ext cx="6172200" cy="4873625"/>
          </a:xfrm>
          <a:prstGeom prst="rect">
            <a:avLst/>
          </a:prstGeom>
          <a:noFill/>
          <a:ln>
            <a:noFill/>
          </a:ln>
        </p:spPr>
      </p:sp>
      <p:sp>
        <p:nvSpPr>
          <p:cNvPr id="84" name="Google Shape;84;p18"/>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 name="Google Shape;85;p18"/>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6" name="Google Shape;86;p18"/>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7" name="Google Shape;87;p18"/>
          <p:cNvSpPr txBox="1"/>
          <p:nvPr>
            <p:ph idx="12" type="sldNum"/>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l">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l">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l">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l">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l">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l">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l">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l">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l">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9"/>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9"/>
          <p:cNvSpPr txBox="1"/>
          <p:nvPr>
            <p:ph idx="12" type="sldNum"/>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l">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l">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l">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l">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l">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l">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l">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l">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3.png"/><Relationship Id="rId4" Type="http://schemas.openxmlformats.org/officeDocument/2006/relationships/image" Target="../media/image8.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6.png"/><Relationship Id="rId4" Type="http://schemas.openxmlformats.org/officeDocument/2006/relationships/image" Target="../media/image15.png"/><Relationship Id="rId10" Type="http://schemas.openxmlformats.org/officeDocument/2006/relationships/image" Target="../media/image4.jpg"/><Relationship Id="rId9" Type="http://schemas.openxmlformats.org/officeDocument/2006/relationships/image" Target="../media/image3.jpg"/><Relationship Id="rId5" Type="http://schemas.openxmlformats.org/officeDocument/2006/relationships/image" Target="../media/image22.png"/><Relationship Id="rId6" Type="http://schemas.openxmlformats.org/officeDocument/2006/relationships/image" Target="../media/image19.png"/><Relationship Id="rId7" Type="http://schemas.openxmlformats.org/officeDocument/2006/relationships/image" Target="../media/image5.jpg"/><Relationship Id="rId8" Type="http://schemas.openxmlformats.org/officeDocument/2006/relationships/image" Target="../media/image24.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0.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2.png"/><Relationship Id="rId4" Type="http://schemas.openxmlformats.org/officeDocument/2006/relationships/image" Target="../media/image1.png"/><Relationship Id="rId5" Type="http://schemas.openxmlformats.org/officeDocument/2006/relationships/image" Target="../media/image7.png"/><Relationship Id="rId6" Type="http://schemas.openxmlformats.org/officeDocument/2006/relationships/image" Target="../media/image1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3" name="Shape 103"/>
        <p:cNvGrpSpPr/>
        <p:nvPr/>
      </p:nvGrpSpPr>
      <p:grpSpPr>
        <a:xfrm>
          <a:off x="0" y="0"/>
          <a:ext cx="0" cy="0"/>
          <a:chOff x="0" y="0"/>
          <a:chExt cx="0" cy="0"/>
        </a:xfrm>
      </p:grpSpPr>
      <p:sp>
        <p:nvSpPr>
          <p:cNvPr id="104" name="Google Shape;104;p1"/>
          <p:cNvSpPr txBox="1"/>
          <p:nvPr>
            <p:ph idx="4294967295" type="sldNum"/>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fld id="{00000000-1234-1234-1234-123412341234}" type="slidenum">
              <a:rPr lang="en-US" sz="1400">
                <a:solidFill>
                  <a:schemeClr val="lt1"/>
                </a:solidFill>
              </a:rPr>
              <a:t>‹#›</a:t>
            </a:fld>
            <a:endParaRPr sz="1400">
              <a:solidFill>
                <a:schemeClr val="lt1"/>
              </a:solidFill>
            </a:endParaRPr>
          </a:p>
        </p:txBody>
      </p:sp>
      <p:sp>
        <p:nvSpPr>
          <p:cNvPr id="105" name="Google Shape;105;p1"/>
          <p:cNvSpPr/>
          <p:nvPr/>
        </p:nvSpPr>
        <p:spPr>
          <a:xfrm>
            <a:off x="-1579418" y="1866899"/>
            <a:ext cx="1330036" cy="419101"/>
          </a:xfrm>
          <a:prstGeom prst="rect">
            <a:avLst/>
          </a:prstGeom>
          <a:solidFill>
            <a:srgbClr val="00A8C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06" name="Google Shape;106;p1"/>
          <p:cNvSpPr/>
          <p:nvPr/>
        </p:nvSpPr>
        <p:spPr>
          <a:xfrm>
            <a:off x="-1579418" y="2507400"/>
            <a:ext cx="1330036" cy="419101"/>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07" name="Google Shape;107;p1"/>
          <p:cNvSpPr/>
          <p:nvPr/>
        </p:nvSpPr>
        <p:spPr>
          <a:xfrm>
            <a:off x="-1579418" y="3147901"/>
            <a:ext cx="1330036" cy="419101"/>
          </a:xfrm>
          <a:prstGeom prst="rect">
            <a:avLst/>
          </a:prstGeom>
          <a:solidFill>
            <a:srgbClr val="0C0C0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08" name="Google Shape;108;p1"/>
          <p:cNvSpPr txBox="1"/>
          <p:nvPr/>
        </p:nvSpPr>
        <p:spPr>
          <a:xfrm>
            <a:off x="2552700" y="3554775"/>
            <a:ext cx="8784900" cy="1005000"/>
          </a:xfrm>
          <a:prstGeom prst="rect">
            <a:avLst/>
          </a:prstGeom>
          <a:noFill/>
          <a:ln>
            <a:noFill/>
          </a:ln>
        </p:spPr>
        <p:txBody>
          <a:bodyPr anchorCtr="0" anchor="ctr" bIns="45700" lIns="91425" spcFirstLastPara="1" rIns="91425" wrap="square" tIns="45700">
            <a:normAutofit/>
          </a:bodyPr>
          <a:lstStyle/>
          <a:p>
            <a:pPr indent="0" lvl="0" marL="0" marR="0" rtl="0" algn="ctr">
              <a:lnSpc>
                <a:spcPct val="90000"/>
              </a:lnSpc>
              <a:spcBef>
                <a:spcPts val="0"/>
              </a:spcBef>
              <a:spcAft>
                <a:spcPts val="0"/>
              </a:spcAft>
              <a:buClr>
                <a:srgbClr val="0C0C0C"/>
              </a:buClr>
              <a:buSzPts val="3200"/>
              <a:buFont typeface="DM Sans"/>
              <a:buNone/>
            </a:pPr>
            <a:r>
              <a:rPr b="1" lang="en-US" sz="3200">
                <a:solidFill>
                  <a:srgbClr val="0C0C0C"/>
                </a:solidFill>
              </a:rPr>
              <a:t>A diverse world for players for all kinds</a:t>
            </a:r>
            <a:endParaRPr i="0" sz="1400" u="none" cap="none" strike="noStrike">
              <a:solidFill>
                <a:srgbClr val="000000"/>
              </a:solidFill>
            </a:endParaRPr>
          </a:p>
        </p:txBody>
      </p:sp>
      <p:sp>
        <p:nvSpPr>
          <p:cNvPr id="109" name="Google Shape;109;p1"/>
          <p:cNvSpPr txBox="1"/>
          <p:nvPr/>
        </p:nvSpPr>
        <p:spPr>
          <a:xfrm>
            <a:off x="4371703" y="5596758"/>
            <a:ext cx="3448500" cy="9234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lang="en-US" sz="1800">
                <a:solidFill>
                  <a:schemeClr val="dk1"/>
                </a:solidFill>
              </a:rPr>
              <a:t>Charlie Chen</a:t>
            </a:r>
            <a:r>
              <a:rPr i="0" lang="en-US" sz="1800" u="none" cap="none" strike="noStrike">
                <a:solidFill>
                  <a:schemeClr val="dk1"/>
                </a:solidFill>
              </a:rPr>
              <a:t>, Chenyang Meng, </a:t>
            </a:r>
            <a:endParaRPr i="0" sz="1400" u="none" cap="none" strike="noStrike">
              <a:solidFill>
                <a:srgbClr val="000000"/>
              </a:solidFill>
            </a:endParaRPr>
          </a:p>
          <a:p>
            <a:pPr indent="0" lvl="0" marL="0" marR="0" rtl="0" algn="ctr">
              <a:lnSpc>
                <a:spcPct val="100000"/>
              </a:lnSpc>
              <a:spcBef>
                <a:spcPts val="0"/>
              </a:spcBef>
              <a:spcAft>
                <a:spcPts val="0"/>
              </a:spcAft>
              <a:buClr>
                <a:srgbClr val="000000"/>
              </a:buClr>
              <a:buSzPts val="1800"/>
              <a:buFont typeface="Arial"/>
              <a:buNone/>
            </a:pPr>
            <a:r>
              <a:rPr lang="en-US" sz="1800">
                <a:solidFill>
                  <a:schemeClr val="dk1"/>
                </a:solidFill>
              </a:rPr>
              <a:t>Jiewu Rao</a:t>
            </a:r>
            <a:r>
              <a:rPr i="0" lang="en-US" sz="1800" u="none" cap="none" strike="noStrike">
                <a:solidFill>
                  <a:schemeClr val="dk1"/>
                </a:solidFill>
              </a:rPr>
              <a:t>, </a:t>
            </a:r>
            <a:r>
              <a:rPr lang="en-US" sz="1800">
                <a:solidFill>
                  <a:schemeClr val="dk1"/>
                </a:solidFill>
              </a:rPr>
              <a:t>Natalie Ito</a:t>
            </a:r>
            <a:endParaRPr i="0" sz="1400" u="none" cap="none" strike="noStrike">
              <a:solidFill>
                <a:srgbClr val="000000"/>
              </a:solidFill>
            </a:endParaRPr>
          </a:p>
          <a:p>
            <a:pPr indent="0" lvl="0" marL="0" marR="0" rtl="0" algn="l">
              <a:lnSpc>
                <a:spcPct val="100000"/>
              </a:lnSpc>
              <a:spcBef>
                <a:spcPts val="0"/>
              </a:spcBef>
              <a:spcAft>
                <a:spcPts val="0"/>
              </a:spcAft>
              <a:buClr>
                <a:srgbClr val="000000"/>
              </a:buClr>
              <a:buSzPts val="1800"/>
              <a:buFont typeface="Arial"/>
              <a:buNone/>
            </a:pPr>
            <a:r>
              <a:t/>
            </a:r>
            <a:endParaRPr i="0" sz="1800" u="none" cap="none" strike="noStrike">
              <a:solidFill>
                <a:schemeClr val="dk1"/>
              </a:solidFill>
            </a:endParaRPr>
          </a:p>
        </p:txBody>
      </p:sp>
      <p:pic>
        <p:nvPicPr>
          <p:cNvPr id="110" name="Google Shape;110;p1"/>
          <p:cNvPicPr preferRelativeResize="0"/>
          <p:nvPr/>
        </p:nvPicPr>
        <p:blipFill>
          <a:blip r:embed="rId3">
            <a:alphaModFix/>
          </a:blip>
          <a:stretch>
            <a:fillRect/>
          </a:stretch>
        </p:blipFill>
        <p:spPr>
          <a:xfrm>
            <a:off x="5237725" y="1396975"/>
            <a:ext cx="2354451" cy="2170025"/>
          </a:xfrm>
          <a:prstGeom prst="rect">
            <a:avLst/>
          </a:prstGeom>
          <a:noFill/>
          <a:ln>
            <a:noFill/>
          </a:ln>
        </p:spPr>
      </p:pic>
      <p:sp>
        <p:nvSpPr>
          <p:cNvPr id="111" name="Google Shape;111;p1"/>
          <p:cNvSpPr txBox="1"/>
          <p:nvPr/>
        </p:nvSpPr>
        <p:spPr>
          <a:xfrm>
            <a:off x="5759550" y="4466075"/>
            <a:ext cx="6109800" cy="492600"/>
          </a:xfrm>
          <a:prstGeom prst="rect">
            <a:avLst/>
          </a:prstGeom>
          <a:noFill/>
          <a:ln>
            <a:noFill/>
          </a:ln>
        </p:spPr>
        <p:txBody>
          <a:bodyPr anchorCtr="0" anchor="ctr" bIns="91425" lIns="91425" spcFirstLastPara="1" rIns="91425" wrap="square" tIns="91425">
            <a:spAutoFit/>
          </a:bodyPr>
          <a:lstStyle/>
          <a:p>
            <a:pPr indent="0" lvl="0" marL="0" rtl="0" algn="l">
              <a:spcBef>
                <a:spcPts val="0"/>
              </a:spcBef>
              <a:spcAft>
                <a:spcPts val="0"/>
              </a:spcAft>
              <a:buNone/>
            </a:pPr>
            <a:r>
              <a:rPr lang="en-US" sz="2000"/>
              <a:t>A Cluster Segmentation based on players’ </a:t>
            </a:r>
            <a:r>
              <a:rPr lang="en-US" sz="2000"/>
              <a:t>behavior</a:t>
            </a:r>
            <a:endParaRPr sz="2000"/>
          </a:p>
        </p:txBody>
      </p:sp>
    </p:spTree>
  </p:cSld>
  <p:clrMapOvr>
    <a:masterClrMapping/>
  </p:clrMapOvr>
  <mc:AlternateContent>
    <mc:Choice Requires="p14">
      <p:transition spd="slow" p14:dur="1500">
        <p14:gallery dir="l"/>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pic>
        <p:nvPicPr>
          <p:cNvPr id="219" name="Google Shape;219;g126b6067f4e_0_63"/>
          <p:cNvPicPr preferRelativeResize="0"/>
          <p:nvPr/>
        </p:nvPicPr>
        <p:blipFill>
          <a:blip r:embed="rId3">
            <a:alphaModFix/>
          </a:blip>
          <a:stretch>
            <a:fillRect/>
          </a:stretch>
        </p:blipFill>
        <p:spPr>
          <a:xfrm>
            <a:off x="1036625" y="2363300"/>
            <a:ext cx="5453200" cy="3733425"/>
          </a:xfrm>
          <a:prstGeom prst="rect">
            <a:avLst/>
          </a:prstGeom>
          <a:noFill/>
          <a:ln>
            <a:noFill/>
          </a:ln>
        </p:spPr>
      </p:pic>
      <p:sp>
        <p:nvSpPr>
          <p:cNvPr id="220" name="Google Shape;220;g126b6067f4e_0_63"/>
          <p:cNvSpPr txBox="1"/>
          <p:nvPr/>
        </p:nvSpPr>
        <p:spPr>
          <a:xfrm>
            <a:off x="2688300" y="709200"/>
            <a:ext cx="6815400" cy="1588500"/>
          </a:xfrm>
          <a:prstGeom prst="rect">
            <a:avLst/>
          </a:prstGeom>
          <a:noFill/>
          <a:ln>
            <a:noFill/>
          </a:ln>
        </p:spPr>
        <p:txBody>
          <a:bodyPr anchorCtr="0" anchor="t" bIns="45700" lIns="91425" spcFirstLastPara="1" rIns="91425" wrap="square" tIns="45700">
            <a:spAutoFit/>
          </a:bodyPr>
          <a:lstStyle/>
          <a:p>
            <a:pPr indent="0" lvl="0" marL="0" marR="0" rtl="0" algn="ctr">
              <a:lnSpc>
                <a:spcPct val="90000"/>
              </a:lnSpc>
              <a:spcBef>
                <a:spcPts val="0"/>
              </a:spcBef>
              <a:spcAft>
                <a:spcPts val="0"/>
              </a:spcAft>
              <a:buClr>
                <a:srgbClr val="000000"/>
              </a:buClr>
              <a:buSzPts val="3600"/>
              <a:buFont typeface="Arial"/>
              <a:buNone/>
            </a:pPr>
            <a:r>
              <a:rPr b="1" lang="en-US" sz="3600">
                <a:solidFill>
                  <a:schemeClr val="dk1"/>
                </a:solidFill>
              </a:rPr>
              <a:t>Pay VS </a:t>
            </a:r>
            <a:r>
              <a:rPr b="1" lang="en-US" sz="3600">
                <a:solidFill>
                  <a:srgbClr val="DD9910"/>
                </a:solidFill>
              </a:rPr>
              <a:t>not Pay</a:t>
            </a:r>
            <a:endParaRPr b="1" sz="3600">
              <a:solidFill>
                <a:srgbClr val="DD9910"/>
              </a:solidFill>
            </a:endParaRPr>
          </a:p>
          <a:p>
            <a:pPr indent="0" lvl="0" marL="0" marR="0" rtl="0" algn="ctr">
              <a:lnSpc>
                <a:spcPct val="90000"/>
              </a:lnSpc>
              <a:spcBef>
                <a:spcPts val="0"/>
              </a:spcBef>
              <a:spcAft>
                <a:spcPts val="0"/>
              </a:spcAft>
              <a:buClr>
                <a:srgbClr val="000000"/>
              </a:buClr>
              <a:buSzPts val="3600"/>
              <a:buFont typeface="Arial"/>
              <a:buNone/>
            </a:pPr>
            <a:r>
              <a:t/>
            </a:r>
            <a:endParaRPr b="1" sz="3600">
              <a:solidFill>
                <a:srgbClr val="DD9910"/>
              </a:solidFill>
            </a:endParaRPr>
          </a:p>
          <a:p>
            <a:pPr indent="0" lvl="0" marL="0" marR="0" rtl="0" algn="ctr">
              <a:lnSpc>
                <a:spcPct val="90000"/>
              </a:lnSpc>
              <a:spcBef>
                <a:spcPts val="0"/>
              </a:spcBef>
              <a:spcAft>
                <a:spcPts val="0"/>
              </a:spcAft>
              <a:buClr>
                <a:srgbClr val="000000"/>
              </a:buClr>
              <a:buSzPts val="3600"/>
              <a:buFont typeface="Arial"/>
              <a:buNone/>
            </a:pPr>
            <a:r>
              <a:t/>
            </a:r>
            <a:endParaRPr b="1" sz="3600">
              <a:solidFill>
                <a:schemeClr val="dk1"/>
              </a:solidFill>
            </a:endParaRPr>
          </a:p>
        </p:txBody>
      </p:sp>
      <p:sp>
        <p:nvSpPr>
          <p:cNvPr id="221" name="Google Shape;221;g126b6067f4e_0_63"/>
          <p:cNvSpPr txBox="1"/>
          <p:nvPr/>
        </p:nvSpPr>
        <p:spPr>
          <a:xfrm>
            <a:off x="2222700" y="1658975"/>
            <a:ext cx="77466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solidFill>
                  <a:schemeClr val="dk1"/>
                </a:solidFill>
              </a:rPr>
              <a:t>Some people will pay money to the game while others will not</a:t>
            </a:r>
            <a:endParaRPr>
              <a:latin typeface="Calibri"/>
              <a:ea typeface="Calibri"/>
              <a:cs typeface="Calibri"/>
              <a:sym typeface="Calibri"/>
            </a:endParaRPr>
          </a:p>
        </p:txBody>
      </p:sp>
      <p:cxnSp>
        <p:nvCxnSpPr>
          <p:cNvPr id="222" name="Google Shape;222;g126b6067f4e_0_63"/>
          <p:cNvCxnSpPr/>
          <p:nvPr/>
        </p:nvCxnSpPr>
        <p:spPr>
          <a:xfrm>
            <a:off x="6235050" y="3047525"/>
            <a:ext cx="1850100" cy="13200"/>
          </a:xfrm>
          <a:prstGeom prst="straightConnector1">
            <a:avLst/>
          </a:prstGeom>
          <a:noFill/>
          <a:ln cap="flat" cmpd="sng" w="9525">
            <a:solidFill>
              <a:schemeClr val="dk2"/>
            </a:solidFill>
            <a:prstDash val="solid"/>
            <a:round/>
            <a:headEnd len="med" w="med" type="none"/>
            <a:tailEnd len="med" w="med" type="triangle"/>
          </a:ln>
        </p:spPr>
      </p:cxnSp>
      <p:cxnSp>
        <p:nvCxnSpPr>
          <p:cNvPr id="223" name="Google Shape;223;g126b6067f4e_0_63"/>
          <p:cNvCxnSpPr/>
          <p:nvPr/>
        </p:nvCxnSpPr>
        <p:spPr>
          <a:xfrm>
            <a:off x="6327600" y="5423875"/>
            <a:ext cx="1665000" cy="52800"/>
          </a:xfrm>
          <a:prstGeom prst="straightConnector1">
            <a:avLst/>
          </a:prstGeom>
          <a:noFill/>
          <a:ln cap="flat" cmpd="sng" w="9525">
            <a:solidFill>
              <a:schemeClr val="dk2"/>
            </a:solidFill>
            <a:prstDash val="solid"/>
            <a:round/>
            <a:headEnd len="med" w="med" type="none"/>
            <a:tailEnd len="med" w="med" type="triangle"/>
          </a:ln>
        </p:spPr>
      </p:cxnSp>
      <p:sp>
        <p:nvSpPr>
          <p:cNvPr id="224" name="Google Shape;224;g126b6067f4e_0_63"/>
          <p:cNvSpPr/>
          <p:nvPr/>
        </p:nvSpPr>
        <p:spPr>
          <a:xfrm>
            <a:off x="1658850" y="2594075"/>
            <a:ext cx="4576200" cy="7524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g126b6067f4e_0_63"/>
          <p:cNvSpPr/>
          <p:nvPr/>
        </p:nvSpPr>
        <p:spPr>
          <a:xfrm>
            <a:off x="1724475" y="5219425"/>
            <a:ext cx="4576200" cy="4617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g126b6067f4e_0_63"/>
          <p:cNvSpPr txBox="1"/>
          <p:nvPr/>
        </p:nvSpPr>
        <p:spPr>
          <a:xfrm>
            <a:off x="1256550" y="6162325"/>
            <a:ext cx="46359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700">
                <a:latin typeface="Calibri"/>
                <a:ea typeface="Calibri"/>
                <a:cs typeface="Calibri"/>
                <a:sym typeface="Calibri"/>
              </a:rPr>
              <a:t>Note: the y-axis is log scale!</a:t>
            </a:r>
            <a:endParaRPr sz="1700">
              <a:latin typeface="Calibri"/>
              <a:ea typeface="Calibri"/>
              <a:cs typeface="Calibri"/>
              <a:sym typeface="Calibri"/>
            </a:endParaRPr>
          </a:p>
        </p:txBody>
      </p:sp>
      <p:sp>
        <p:nvSpPr>
          <p:cNvPr id="227" name="Google Shape;227;g126b6067f4e_0_63"/>
          <p:cNvSpPr txBox="1"/>
          <p:nvPr/>
        </p:nvSpPr>
        <p:spPr>
          <a:xfrm>
            <a:off x="8204100" y="2830925"/>
            <a:ext cx="18372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700">
                <a:latin typeface="Calibri"/>
                <a:ea typeface="Calibri"/>
                <a:cs typeface="Calibri"/>
                <a:sym typeface="Calibri"/>
              </a:rPr>
              <a:t>players who pay</a:t>
            </a:r>
            <a:endParaRPr sz="1700">
              <a:latin typeface="Calibri"/>
              <a:ea typeface="Calibri"/>
              <a:cs typeface="Calibri"/>
              <a:sym typeface="Calibri"/>
            </a:endParaRPr>
          </a:p>
        </p:txBody>
      </p:sp>
      <p:sp>
        <p:nvSpPr>
          <p:cNvPr id="228" name="Google Shape;228;g126b6067f4e_0_63"/>
          <p:cNvSpPr txBox="1"/>
          <p:nvPr/>
        </p:nvSpPr>
        <p:spPr>
          <a:xfrm>
            <a:off x="8132100" y="5227075"/>
            <a:ext cx="22881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700">
                <a:latin typeface="Calibri"/>
                <a:ea typeface="Calibri"/>
                <a:cs typeface="Calibri"/>
                <a:sym typeface="Calibri"/>
              </a:rPr>
              <a:t>players who don’t pay</a:t>
            </a:r>
            <a:endParaRPr sz="1700">
              <a:latin typeface="Calibri"/>
              <a:ea typeface="Calibri"/>
              <a:cs typeface="Calibri"/>
              <a:sym typeface="Calibri"/>
            </a:endParaRPr>
          </a:p>
        </p:txBody>
      </p:sp>
    </p:spTree>
  </p:cSld>
  <p:clrMapOvr>
    <a:masterClrMapping/>
  </p:clrMapOvr>
  <mc:AlternateContent>
    <mc:Choice Requires="p14">
      <p:transition spd="slow" p14:dur="1500">
        <p14:gallery dir="l"/>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pic>
        <p:nvPicPr>
          <p:cNvPr id="233" name="Google Shape;233;g126b6067f4e_0_72"/>
          <p:cNvPicPr preferRelativeResize="0"/>
          <p:nvPr/>
        </p:nvPicPr>
        <p:blipFill>
          <a:blip r:embed="rId3">
            <a:alphaModFix/>
          </a:blip>
          <a:stretch>
            <a:fillRect/>
          </a:stretch>
        </p:blipFill>
        <p:spPr>
          <a:xfrm>
            <a:off x="1202300" y="2404275"/>
            <a:ext cx="5268875" cy="3707727"/>
          </a:xfrm>
          <a:prstGeom prst="rect">
            <a:avLst/>
          </a:prstGeom>
          <a:noFill/>
          <a:ln>
            <a:noFill/>
          </a:ln>
        </p:spPr>
      </p:pic>
      <p:sp>
        <p:nvSpPr>
          <p:cNvPr id="234" name="Google Shape;234;g126b6067f4e_0_72"/>
          <p:cNvSpPr txBox="1"/>
          <p:nvPr/>
        </p:nvSpPr>
        <p:spPr>
          <a:xfrm>
            <a:off x="1922700" y="768450"/>
            <a:ext cx="8346600" cy="2087100"/>
          </a:xfrm>
          <a:prstGeom prst="rect">
            <a:avLst/>
          </a:prstGeom>
          <a:noFill/>
          <a:ln>
            <a:noFill/>
          </a:ln>
        </p:spPr>
        <p:txBody>
          <a:bodyPr anchorCtr="0" anchor="t" bIns="45700" lIns="91425" spcFirstLastPara="1" rIns="91425" wrap="square" tIns="45700">
            <a:spAutoFit/>
          </a:bodyPr>
          <a:lstStyle/>
          <a:p>
            <a:pPr indent="0" lvl="0" marL="0" marR="0" rtl="0" algn="ctr">
              <a:lnSpc>
                <a:spcPct val="90000"/>
              </a:lnSpc>
              <a:spcBef>
                <a:spcPts val="0"/>
              </a:spcBef>
              <a:spcAft>
                <a:spcPts val="0"/>
              </a:spcAft>
              <a:buClr>
                <a:srgbClr val="000000"/>
              </a:buClr>
              <a:buSzPts val="3600"/>
              <a:buFont typeface="Arial"/>
              <a:buNone/>
            </a:pPr>
            <a:r>
              <a:rPr b="1" lang="en-US" sz="3600">
                <a:solidFill>
                  <a:schemeClr val="dk1"/>
                </a:solidFill>
              </a:rPr>
              <a:t>Frequent VS </a:t>
            </a:r>
            <a:r>
              <a:rPr b="1" lang="en-US" sz="3600">
                <a:solidFill>
                  <a:srgbClr val="DD9910"/>
                </a:solidFill>
              </a:rPr>
              <a:t>not Frequent Player</a:t>
            </a:r>
            <a:endParaRPr b="1" sz="1350">
              <a:solidFill>
                <a:srgbClr val="DD9910"/>
              </a:solidFill>
              <a:highlight>
                <a:srgbClr val="FFFFFF"/>
              </a:highlight>
            </a:endParaRPr>
          </a:p>
          <a:p>
            <a:pPr indent="0" lvl="0" marL="0" marR="0" rtl="0" algn="ctr">
              <a:lnSpc>
                <a:spcPct val="90000"/>
              </a:lnSpc>
              <a:spcBef>
                <a:spcPts val="0"/>
              </a:spcBef>
              <a:spcAft>
                <a:spcPts val="0"/>
              </a:spcAft>
              <a:buClr>
                <a:srgbClr val="000000"/>
              </a:buClr>
              <a:buSzPts val="3600"/>
              <a:buFont typeface="Arial"/>
              <a:buNone/>
            </a:pPr>
            <a:r>
              <a:t/>
            </a:r>
            <a:endParaRPr b="1" sz="3600">
              <a:solidFill>
                <a:srgbClr val="DD9910"/>
              </a:solidFill>
            </a:endParaRPr>
          </a:p>
          <a:p>
            <a:pPr indent="0" lvl="0" marL="0" marR="0" rtl="0" algn="ctr">
              <a:lnSpc>
                <a:spcPct val="90000"/>
              </a:lnSpc>
              <a:spcBef>
                <a:spcPts val="0"/>
              </a:spcBef>
              <a:spcAft>
                <a:spcPts val="0"/>
              </a:spcAft>
              <a:buClr>
                <a:srgbClr val="000000"/>
              </a:buClr>
              <a:buSzPts val="3600"/>
              <a:buFont typeface="Arial"/>
              <a:buNone/>
            </a:pPr>
            <a:r>
              <a:t/>
            </a:r>
            <a:endParaRPr b="1" sz="3600">
              <a:solidFill>
                <a:srgbClr val="DD9910"/>
              </a:solidFill>
            </a:endParaRPr>
          </a:p>
          <a:p>
            <a:pPr indent="0" lvl="0" marL="0" marR="0" rtl="0" algn="ctr">
              <a:lnSpc>
                <a:spcPct val="90000"/>
              </a:lnSpc>
              <a:spcBef>
                <a:spcPts val="0"/>
              </a:spcBef>
              <a:spcAft>
                <a:spcPts val="0"/>
              </a:spcAft>
              <a:buClr>
                <a:srgbClr val="000000"/>
              </a:buClr>
              <a:buSzPts val="3600"/>
              <a:buFont typeface="Arial"/>
              <a:buNone/>
            </a:pPr>
            <a:r>
              <a:t/>
            </a:r>
            <a:endParaRPr b="1" sz="3600">
              <a:solidFill>
                <a:schemeClr val="dk1"/>
              </a:solidFill>
            </a:endParaRPr>
          </a:p>
        </p:txBody>
      </p:sp>
      <p:sp>
        <p:nvSpPr>
          <p:cNvPr id="235" name="Google Shape;235;g126b6067f4e_0_72"/>
          <p:cNvSpPr txBox="1"/>
          <p:nvPr/>
        </p:nvSpPr>
        <p:spPr>
          <a:xfrm>
            <a:off x="2222700" y="1658975"/>
            <a:ext cx="77466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solidFill>
                  <a:schemeClr val="dk1"/>
                </a:solidFill>
              </a:rPr>
              <a:t>Some people frequently play games while others only play occasionally</a:t>
            </a:r>
            <a:endParaRPr>
              <a:latin typeface="Calibri"/>
              <a:ea typeface="Calibri"/>
              <a:cs typeface="Calibri"/>
              <a:sym typeface="Calibri"/>
            </a:endParaRPr>
          </a:p>
        </p:txBody>
      </p:sp>
      <p:cxnSp>
        <p:nvCxnSpPr>
          <p:cNvPr id="236" name="Google Shape;236;g126b6067f4e_0_72"/>
          <p:cNvCxnSpPr/>
          <p:nvPr/>
        </p:nvCxnSpPr>
        <p:spPr>
          <a:xfrm>
            <a:off x="5278250" y="3514625"/>
            <a:ext cx="1744200" cy="0"/>
          </a:xfrm>
          <a:prstGeom prst="straightConnector1">
            <a:avLst/>
          </a:prstGeom>
          <a:noFill/>
          <a:ln cap="flat" cmpd="sng" w="9525">
            <a:solidFill>
              <a:schemeClr val="dk2"/>
            </a:solidFill>
            <a:prstDash val="solid"/>
            <a:round/>
            <a:headEnd len="med" w="med" type="none"/>
            <a:tailEnd len="med" w="med" type="triangle"/>
          </a:ln>
        </p:spPr>
      </p:cxnSp>
      <p:cxnSp>
        <p:nvCxnSpPr>
          <p:cNvPr id="237" name="Google Shape;237;g126b6067f4e_0_72"/>
          <p:cNvCxnSpPr/>
          <p:nvPr/>
        </p:nvCxnSpPr>
        <p:spPr>
          <a:xfrm>
            <a:off x="5276700" y="5138750"/>
            <a:ext cx="1638600" cy="0"/>
          </a:xfrm>
          <a:prstGeom prst="straightConnector1">
            <a:avLst/>
          </a:prstGeom>
          <a:noFill/>
          <a:ln cap="flat" cmpd="sng" w="9525">
            <a:solidFill>
              <a:schemeClr val="dk2"/>
            </a:solidFill>
            <a:prstDash val="solid"/>
            <a:round/>
            <a:headEnd len="med" w="med" type="none"/>
            <a:tailEnd len="med" w="med" type="triangle"/>
          </a:ln>
        </p:spPr>
      </p:cxnSp>
      <p:sp>
        <p:nvSpPr>
          <p:cNvPr id="238" name="Google Shape;238;g126b6067f4e_0_72"/>
          <p:cNvSpPr txBox="1"/>
          <p:nvPr/>
        </p:nvSpPr>
        <p:spPr>
          <a:xfrm>
            <a:off x="7298550" y="3291425"/>
            <a:ext cx="18372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700">
                <a:latin typeface="Calibri"/>
                <a:ea typeface="Calibri"/>
                <a:cs typeface="Calibri"/>
                <a:sym typeface="Calibri"/>
              </a:rPr>
              <a:t>frequent player</a:t>
            </a:r>
            <a:endParaRPr sz="1700">
              <a:latin typeface="Calibri"/>
              <a:ea typeface="Calibri"/>
              <a:cs typeface="Calibri"/>
              <a:sym typeface="Calibri"/>
            </a:endParaRPr>
          </a:p>
        </p:txBody>
      </p:sp>
      <p:sp>
        <p:nvSpPr>
          <p:cNvPr id="239" name="Google Shape;239;g126b6067f4e_0_72"/>
          <p:cNvSpPr txBox="1"/>
          <p:nvPr/>
        </p:nvSpPr>
        <p:spPr>
          <a:xfrm>
            <a:off x="7298550" y="4908575"/>
            <a:ext cx="18372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700">
                <a:latin typeface="Calibri"/>
                <a:ea typeface="Calibri"/>
                <a:cs typeface="Calibri"/>
                <a:sym typeface="Calibri"/>
              </a:rPr>
              <a:t>infrequent players</a:t>
            </a:r>
            <a:endParaRPr sz="1700">
              <a:latin typeface="Calibri"/>
              <a:ea typeface="Calibri"/>
              <a:cs typeface="Calibri"/>
              <a:sym typeface="Calibri"/>
            </a:endParaRPr>
          </a:p>
        </p:txBody>
      </p:sp>
    </p:spTree>
  </p:cSld>
  <p:clrMapOvr>
    <a:masterClrMapping/>
  </p:clrMapOvr>
  <mc:AlternateContent>
    <mc:Choice Requires="p14">
      <p:transition spd="slow" p14:dur="1500">
        <p14:gallery dir="l"/>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pic>
        <p:nvPicPr>
          <p:cNvPr id="244" name="Google Shape;244;g126b6067f4e_0_81"/>
          <p:cNvPicPr preferRelativeResize="0"/>
          <p:nvPr/>
        </p:nvPicPr>
        <p:blipFill>
          <a:blip r:embed="rId3">
            <a:alphaModFix/>
          </a:blip>
          <a:stretch>
            <a:fillRect/>
          </a:stretch>
        </p:blipFill>
        <p:spPr>
          <a:xfrm>
            <a:off x="3495725" y="1119626"/>
            <a:ext cx="6077001" cy="5560375"/>
          </a:xfrm>
          <a:prstGeom prst="rect">
            <a:avLst/>
          </a:prstGeom>
          <a:noFill/>
          <a:ln>
            <a:noFill/>
          </a:ln>
        </p:spPr>
      </p:pic>
      <p:sp>
        <p:nvSpPr>
          <p:cNvPr id="245" name="Google Shape;245;g126b6067f4e_0_81"/>
          <p:cNvSpPr txBox="1"/>
          <p:nvPr/>
        </p:nvSpPr>
        <p:spPr>
          <a:xfrm>
            <a:off x="1496025" y="590700"/>
            <a:ext cx="9672300" cy="2087100"/>
          </a:xfrm>
          <a:prstGeom prst="rect">
            <a:avLst/>
          </a:prstGeom>
          <a:noFill/>
          <a:ln>
            <a:noFill/>
          </a:ln>
        </p:spPr>
        <p:txBody>
          <a:bodyPr anchorCtr="0" anchor="t" bIns="45700" lIns="91425" spcFirstLastPara="1" rIns="91425" wrap="square" tIns="45700">
            <a:spAutoFit/>
          </a:bodyPr>
          <a:lstStyle/>
          <a:p>
            <a:pPr indent="0" lvl="0" marL="0" marR="0" rtl="0" algn="ctr">
              <a:lnSpc>
                <a:spcPct val="90000"/>
              </a:lnSpc>
              <a:spcBef>
                <a:spcPts val="0"/>
              </a:spcBef>
              <a:spcAft>
                <a:spcPts val="0"/>
              </a:spcAft>
              <a:buClr>
                <a:srgbClr val="000000"/>
              </a:buClr>
              <a:buSzPts val="3600"/>
              <a:buFont typeface="Arial"/>
              <a:buNone/>
            </a:pPr>
            <a:r>
              <a:rPr b="1" lang="en-US" sz="3600">
                <a:solidFill>
                  <a:schemeClr val="dk1"/>
                </a:solidFill>
              </a:rPr>
              <a:t>Cluster</a:t>
            </a:r>
            <a:r>
              <a:rPr b="1" lang="en-US" sz="3600">
                <a:solidFill>
                  <a:srgbClr val="DD9910"/>
                </a:solidFill>
              </a:rPr>
              <a:t> our players</a:t>
            </a:r>
            <a:endParaRPr b="1" sz="1350">
              <a:solidFill>
                <a:srgbClr val="DD9910"/>
              </a:solidFill>
              <a:highlight>
                <a:srgbClr val="FFFFFF"/>
              </a:highlight>
            </a:endParaRPr>
          </a:p>
          <a:p>
            <a:pPr indent="0" lvl="0" marL="0" marR="0" rtl="0" algn="ctr">
              <a:lnSpc>
                <a:spcPct val="90000"/>
              </a:lnSpc>
              <a:spcBef>
                <a:spcPts val="0"/>
              </a:spcBef>
              <a:spcAft>
                <a:spcPts val="0"/>
              </a:spcAft>
              <a:buClr>
                <a:srgbClr val="000000"/>
              </a:buClr>
              <a:buSzPts val="3600"/>
              <a:buFont typeface="Arial"/>
              <a:buNone/>
            </a:pPr>
            <a:r>
              <a:t/>
            </a:r>
            <a:endParaRPr b="1" sz="3600">
              <a:solidFill>
                <a:srgbClr val="DD9910"/>
              </a:solidFill>
            </a:endParaRPr>
          </a:p>
          <a:p>
            <a:pPr indent="0" lvl="0" marL="0" marR="0" rtl="0" algn="ctr">
              <a:lnSpc>
                <a:spcPct val="90000"/>
              </a:lnSpc>
              <a:spcBef>
                <a:spcPts val="0"/>
              </a:spcBef>
              <a:spcAft>
                <a:spcPts val="0"/>
              </a:spcAft>
              <a:buClr>
                <a:srgbClr val="000000"/>
              </a:buClr>
              <a:buSzPts val="3600"/>
              <a:buFont typeface="Arial"/>
              <a:buNone/>
            </a:pPr>
            <a:r>
              <a:t/>
            </a:r>
            <a:endParaRPr b="1" sz="3600">
              <a:solidFill>
                <a:srgbClr val="DD9910"/>
              </a:solidFill>
            </a:endParaRPr>
          </a:p>
          <a:p>
            <a:pPr indent="0" lvl="0" marL="0" marR="0" rtl="0" algn="ctr">
              <a:lnSpc>
                <a:spcPct val="90000"/>
              </a:lnSpc>
              <a:spcBef>
                <a:spcPts val="0"/>
              </a:spcBef>
              <a:spcAft>
                <a:spcPts val="0"/>
              </a:spcAft>
              <a:buClr>
                <a:srgbClr val="000000"/>
              </a:buClr>
              <a:buSzPts val="3600"/>
              <a:buFont typeface="Arial"/>
              <a:buNone/>
            </a:pPr>
            <a:r>
              <a:t/>
            </a:r>
            <a:endParaRPr b="1" sz="3600">
              <a:solidFill>
                <a:schemeClr val="dk1"/>
              </a:solidFill>
            </a:endParaRPr>
          </a:p>
        </p:txBody>
      </p:sp>
      <p:sp>
        <p:nvSpPr>
          <p:cNvPr id="246" name="Google Shape;246;g126b6067f4e_0_81"/>
          <p:cNvSpPr/>
          <p:nvPr/>
        </p:nvSpPr>
        <p:spPr>
          <a:xfrm>
            <a:off x="6223725" y="1982075"/>
            <a:ext cx="621000" cy="695700"/>
          </a:xfrm>
          <a:prstGeom prst="ellipse">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g126b6067f4e_0_81"/>
          <p:cNvSpPr/>
          <p:nvPr/>
        </p:nvSpPr>
        <p:spPr>
          <a:xfrm>
            <a:off x="7076450" y="1982075"/>
            <a:ext cx="621000" cy="695700"/>
          </a:xfrm>
          <a:prstGeom prst="ellipse">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g126b6067f4e_0_81"/>
          <p:cNvSpPr/>
          <p:nvPr/>
        </p:nvSpPr>
        <p:spPr>
          <a:xfrm>
            <a:off x="6223725" y="2848025"/>
            <a:ext cx="621000" cy="695700"/>
          </a:xfrm>
          <a:prstGeom prst="ellipse">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g126b6067f4e_0_81"/>
          <p:cNvSpPr/>
          <p:nvPr/>
        </p:nvSpPr>
        <p:spPr>
          <a:xfrm>
            <a:off x="7076450" y="2848025"/>
            <a:ext cx="621000" cy="695700"/>
          </a:xfrm>
          <a:prstGeom prst="ellipse">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g126b6067f4e_0_81"/>
          <p:cNvSpPr/>
          <p:nvPr/>
        </p:nvSpPr>
        <p:spPr>
          <a:xfrm>
            <a:off x="7076450" y="3713950"/>
            <a:ext cx="621000" cy="695700"/>
          </a:xfrm>
          <a:prstGeom prst="ellipse">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g126b6067f4e_0_81"/>
          <p:cNvSpPr/>
          <p:nvPr/>
        </p:nvSpPr>
        <p:spPr>
          <a:xfrm>
            <a:off x="7968825" y="3713950"/>
            <a:ext cx="621000" cy="695700"/>
          </a:xfrm>
          <a:prstGeom prst="ellipse">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g126b6067f4e_0_81"/>
          <p:cNvSpPr/>
          <p:nvPr/>
        </p:nvSpPr>
        <p:spPr>
          <a:xfrm>
            <a:off x="7968825" y="4606350"/>
            <a:ext cx="621000" cy="590700"/>
          </a:xfrm>
          <a:prstGeom prst="ellipse">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g126b6067f4e_0_81"/>
          <p:cNvSpPr/>
          <p:nvPr/>
        </p:nvSpPr>
        <p:spPr>
          <a:xfrm>
            <a:off x="515350" y="2159850"/>
            <a:ext cx="2854200" cy="1374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g126b6067f4e_0_81"/>
          <p:cNvSpPr txBox="1"/>
          <p:nvPr/>
        </p:nvSpPr>
        <p:spPr>
          <a:xfrm>
            <a:off x="726700" y="2431350"/>
            <a:ext cx="24315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Calibri"/>
                <a:ea typeface="Calibri"/>
                <a:cs typeface="Calibri"/>
                <a:sym typeface="Calibri"/>
              </a:rPr>
              <a:t>Players who tend to freestyle 1. don’t pay </a:t>
            </a:r>
            <a:endParaRPr>
              <a:latin typeface="Calibri"/>
              <a:ea typeface="Calibri"/>
              <a:cs typeface="Calibri"/>
              <a:sym typeface="Calibri"/>
            </a:endParaRPr>
          </a:p>
          <a:p>
            <a:pPr indent="0" lvl="0" marL="0" rtl="0" algn="l">
              <a:spcBef>
                <a:spcPts val="0"/>
              </a:spcBef>
              <a:spcAft>
                <a:spcPts val="0"/>
              </a:spcAft>
              <a:buNone/>
            </a:pPr>
            <a:r>
              <a:rPr lang="en-US">
                <a:latin typeface="Calibri"/>
                <a:ea typeface="Calibri"/>
                <a:cs typeface="Calibri"/>
                <a:sym typeface="Calibri"/>
              </a:rPr>
              <a:t>2. and would rather save</a:t>
            </a:r>
            <a:endParaRPr>
              <a:latin typeface="Calibri"/>
              <a:ea typeface="Calibri"/>
              <a:cs typeface="Calibri"/>
              <a:sym typeface="Calibri"/>
            </a:endParaRPr>
          </a:p>
        </p:txBody>
      </p:sp>
      <p:sp>
        <p:nvSpPr>
          <p:cNvPr id="255" name="Google Shape;255;g126b6067f4e_0_81"/>
          <p:cNvSpPr/>
          <p:nvPr/>
        </p:nvSpPr>
        <p:spPr>
          <a:xfrm>
            <a:off x="541775" y="4439850"/>
            <a:ext cx="2669100" cy="1638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g126b6067f4e_0_81"/>
          <p:cNvSpPr txBox="1"/>
          <p:nvPr/>
        </p:nvSpPr>
        <p:spPr>
          <a:xfrm>
            <a:off x="713525" y="4520400"/>
            <a:ext cx="25503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Calibri"/>
                <a:ea typeface="Calibri"/>
                <a:cs typeface="Calibri"/>
                <a:sym typeface="Calibri"/>
              </a:rPr>
              <a:t>Players who do not </a:t>
            </a:r>
            <a:r>
              <a:rPr lang="en-US">
                <a:latin typeface="Calibri"/>
                <a:ea typeface="Calibri"/>
                <a:cs typeface="Calibri"/>
                <a:sym typeface="Calibri"/>
              </a:rPr>
              <a:t>frequently</a:t>
            </a:r>
            <a:r>
              <a:rPr lang="en-US">
                <a:latin typeface="Calibri"/>
                <a:ea typeface="Calibri"/>
                <a:cs typeface="Calibri"/>
                <a:sym typeface="Calibri"/>
              </a:rPr>
              <a:t> log in to GTA online </a:t>
            </a:r>
            <a:endParaRPr>
              <a:latin typeface="Calibri"/>
              <a:ea typeface="Calibri"/>
              <a:cs typeface="Calibri"/>
              <a:sym typeface="Calibri"/>
            </a:endParaRPr>
          </a:p>
          <a:p>
            <a:pPr indent="-317500" lvl="0" marL="457200" rtl="0" algn="l">
              <a:spcBef>
                <a:spcPts val="0"/>
              </a:spcBef>
              <a:spcAft>
                <a:spcPts val="0"/>
              </a:spcAft>
              <a:buSzPts val="1400"/>
              <a:buFont typeface="Calibri"/>
              <a:buAutoNum type="arabicPeriod"/>
            </a:pPr>
            <a:r>
              <a:rPr lang="en-US">
                <a:latin typeface="Calibri"/>
                <a:ea typeface="Calibri"/>
                <a:cs typeface="Calibri"/>
                <a:sym typeface="Calibri"/>
              </a:rPr>
              <a:t>not willing to pay for the game </a:t>
            </a:r>
            <a:endParaRPr>
              <a:latin typeface="Calibri"/>
              <a:ea typeface="Calibri"/>
              <a:cs typeface="Calibri"/>
              <a:sym typeface="Calibri"/>
            </a:endParaRPr>
          </a:p>
          <a:p>
            <a:pPr indent="-317500" lvl="0" marL="457200" rtl="0" algn="l">
              <a:spcBef>
                <a:spcPts val="0"/>
              </a:spcBef>
              <a:spcAft>
                <a:spcPts val="0"/>
              </a:spcAft>
              <a:buSzPts val="1400"/>
              <a:buFont typeface="Calibri"/>
              <a:buAutoNum type="arabicPeriod"/>
            </a:pPr>
            <a:r>
              <a:rPr lang="en-US">
                <a:latin typeface="Calibri"/>
                <a:ea typeface="Calibri"/>
                <a:cs typeface="Calibri"/>
                <a:sym typeface="Calibri"/>
              </a:rPr>
              <a:t>tend to be a saver</a:t>
            </a:r>
            <a:endParaRPr>
              <a:latin typeface="Calibri"/>
              <a:ea typeface="Calibri"/>
              <a:cs typeface="Calibri"/>
              <a:sym typeface="Calibri"/>
            </a:endParaRPr>
          </a:p>
        </p:txBody>
      </p:sp>
    </p:spTree>
  </p:cSld>
  <p:clrMapOvr>
    <a:masterClrMapping/>
  </p:clrMapOvr>
  <mc:AlternateContent>
    <mc:Choice Requires="p14">
      <p:transition spd="slow" p14:dur="1500">
        <p14:gallery dir="l"/>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g11b6c364d5a_0_43"/>
          <p:cNvSpPr txBox="1"/>
          <p:nvPr/>
        </p:nvSpPr>
        <p:spPr>
          <a:xfrm>
            <a:off x="2688300" y="709200"/>
            <a:ext cx="6815400" cy="591000"/>
          </a:xfrm>
          <a:prstGeom prst="rect">
            <a:avLst/>
          </a:prstGeom>
          <a:noFill/>
          <a:ln>
            <a:noFill/>
          </a:ln>
        </p:spPr>
        <p:txBody>
          <a:bodyPr anchorCtr="0" anchor="t" bIns="45700" lIns="91425" spcFirstLastPara="1" rIns="91425" wrap="square" tIns="45700">
            <a:spAutoFit/>
          </a:bodyPr>
          <a:lstStyle/>
          <a:p>
            <a:pPr indent="0" lvl="0" marL="0" marR="0" rtl="0" algn="ctr">
              <a:lnSpc>
                <a:spcPct val="90000"/>
              </a:lnSpc>
              <a:spcBef>
                <a:spcPts val="0"/>
              </a:spcBef>
              <a:spcAft>
                <a:spcPts val="0"/>
              </a:spcAft>
              <a:buClr>
                <a:srgbClr val="000000"/>
              </a:buClr>
              <a:buSzPts val="3600"/>
              <a:buFont typeface="Arial"/>
              <a:buNone/>
            </a:pPr>
            <a:r>
              <a:rPr b="1" lang="en-US" sz="3600">
                <a:solidFill>
                  <a:schemeClr val="dk1"/>
                </a:solidFill>
              </a:rPr>
              <a:t>What should </a:t>
            </a:r>
            <a:r>
              <a:rPr b="1" lang="en-US" sz="3600">
                <a:solidFill>
                  <a:srgbClr val="DD9910"/>
                </a:solidFill>
              </a:rPr>
              <a:t>Rockstar</a:t>
            </a:r>
            <a:r>
              <a:rPr b="1" lang="en-US" sz="3600">
                <a:solidFill>
                  <a:schemeClr val="dk1"/>
                </a:solidFill>
              </a:rPr>
              <a:t> do?</a:t>
            </a:r>
            <a:endParaRPr i="0" sz="1400" u="none" cap="none" strike="noStrike">
              <a:solidFill>
                <a:srgbClr val="000000"/>
              </a:solidFill>
            </a:endParaRPr>
          </a:p>
        </p:txBody>
      </p:sp>
      <p:pic>
        <p:nvPicPr>
          <p:cNvPr id="262" name="Google Shape;262;g11b6c364d5a_0_43"/>
          <p:cNvPicPr preferRelativeResize="0"/>
          <p:nvPr/>
        </p:nvPicPr>
        <p:blipFill>
          <a:blip r:embed="rId3">
            <a:alphaModFix amt="98000"/>
          </a:blip>
          <a:stretch>
            <a:fillRect/>
          </a:stretch>
        </p:blipFill>
        <p:spPr>
          <a:xfrm>
            <a:off x="4788363" y="1798400"/>
            <a:ext cx="2517426" cy="2320225"/>
          </a:xfrm>
          <a:prstGeom prst="rect">
            <a:avLst/>
          </a:prstGeom>
          <a:noFill/>
          <a:ln>
            <a:noFill/>
          </a:ln>
        </p:spPr>
      </p:pic>
      <p:sp>
        <p:nvSpPr>
          <p:cNvPr id="263" name="Google Shape;263;g11b6c364d5a_0_43"/>
          <p:cNvSpPr/>
          <p:nvPr/>
        </p:nvSpPr>
        <p:spPr>
          <a:xfrm>
            <a:off x="800650" y="2565125"/>
            <a:ext cx="2825100" cy="2114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g11b6c364d5a_0_43"/>
          <p:cNvSpPr/>
          <p:nvPr/>
        </p:nvSpPr>
        <p:spPr>
          <a:xfrm>
            <a:off x="8473150" y="2053600"/>
            <a:ext cx="2825100" cy="2320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g11b6c364d5a_0_43"/>
          <p:cNvSpPr txBox="1"/>
          <p:nvPr/>
        </p:nvSpPr>
        <p:spPr>
          <a:xfrm>
            <a:off x="1038850" y="2484225"/>
            <a:ext cx="251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alibri"/>
              <a:ea typeface="Calibri"/>
              <a:cs typeface="Calibri"/>
              <a:sym typeface="Calibri"/>
            </a:endParaRPr>
          </a:p>
        </p:txBody>
      </p:sp>
      <p:sp>
        <p:nvSpPr>
          <p:cNvPr id="266" name="Google Shape;266;g11b6c364d5a_0_43"/>
          <p:cNvSpPr txBox="1"/>
          <p:nvPr/>
        </p:nvSpPr>
        <p:spPr>
          <a:xfrm>
            <a:off x="4241650" y="4202000"/>
            <a:ext cx="3615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alibri"/>
              <a:ea typeface="Calibri"/>
              <a:cs typeface="Calibri"/>
              <a:sym typeface="Calibri"/>
            </a:endParaRPr>
          </a:p>
        </p:txBody>
      </p:sp>
      <p:sp>
        <p:nvSpPr>
          <p:cNvPr id="267" name="Google Shape;267;g11b6c364d5a_0_43"/>
          <p:cNvSpPr/>
          <p:nvPr/>
        </p:nvSpPr>
        <p:spPr>
          <a:xfrm>
            <a:off x="4228450" y="4241650"/>
            <a:ext cx="3475200" cy="1876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For non-freestyle players, Heist is the most popular activity type - suggesting that </a:t>
            </a:r>
            <a:r>
              <a:rPr lang="en-US"/>
              <a:t>people</a:t>
            </a:r>
            <a:r>
              <a:rPr lang="en-US"/>
              <a:t> enjoy collaborative tasks. Therefore, Rockstar may </a:t>
            </a:r>
            <a:r>
              <a:rPr b="1" lang="en-US">
                <a:solidFill>
                  <a:srgbClr val="DD9910"/>
                </a:solidFill>
              </a:rPr>
              <a:t>incorporate more collaborative features</a:t>
            </a:r>
            <a:r>
              <a:rPr lang="en-US"/>
              <a:t> or add/improve Heist tasks. </a:t>
            </a:r>
            <a:endParaRPr/>
          </a:p>
        </p:txBody>
      </p:sp>
      <p:sp>
        <p:nvSpPr>
          <p:cNvPr id="268" name="Google Shape;268;g11b6c364d5a_0_43"/>
          <p:cNvSpPr txBox="1"/>
          <p:nvPr/>
        </p:nvSpPr>
        <p:spPr>
          <a:xfrm>
            <a:off x="969250" y="2629325"/>
            <a:ext cx="2656500" cy="1985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For Rockstar, they need to release some </a:t>
            </a:r>
            <a:r>
              <a:rPr b="1" lang="en-US">
                <a:solidFill>
                  <a:srgbClr val="DD9910"/>
                </a:solidFill>
              </a:rPr>
              <a:t>more </a:t>
            </a:r>
            <a:r>
              <a:rPr b="1" lang="en-US">
                <a:solidFill>
                  <a:srgbClr val="DD9910"/>
                </a:solidFill>
              </a:rPr>
              <a:t>attractive DLC</a:t>
            </a:r>
            <a:r>
              <a:rPr lang="en-US"/>
              <a:t> and activities so that more players are willing to attend the activities and spend more money both in the game and in reality for the GTA online.</a:t>
            </a:r>
            <a:r>
              <a:rPr lang="en-US" sz="1900"/>
              <a:t> </a:t>
            </a:r>
            <a:endParaRPr sz="1900"/>
          </a:p>
        </p:txBody>
      </p:sp>
      <p:sp>
        <p:nvSpPr>
          <p:cNvPr id="269" name="Google Shape;269;g11b6c364d5a_0_43"/>
          <p:cNvSpPr txBox="1"/>
          <p:nvPr/>
        </p:nvSpPr>
        <p:spPr>
          <a:xfrm>
            <a:off x="8747600" y="2259400"/>
            <a:ext cx="2391600" cy="1908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Rockstar may send </a:t>
            </a:r>
            <a:r>
              <a:rPr lang="en-US"/>
              <a:t>advertising</a:t>
            </a:r>
            <a:r>
              <a:rPr lang="en-US"/>
              <a:t> emails or send extra coupons </a:t>
            </a:r>
            <a:r>
              <a:rPr b="1" lang="en-US">
                <a:solidFill>
                  <a:srgbClr val="DD9910"/>
                </a:solidFill>
              </a:rPr>
              <a:t>for not </a:t>
            </a:r>
            <a:r>
              <a:rPr b="1" lang="en-US">
                <a:solidFill>
                  <a:srgbClr val="DD9910"/>
                </a:solidFill>
              </a:rPr>
              <a:t>frequently</a:t>
            </a:r>
            <a:r>
              <a:rPr b="1" lang="en-US">
                <a:solidFill>
                  <a:srgbClr val="DD9910"/>
                </a:solidFill>
              </a:rPr>
              <a:t> attending players</a:t>
            </a:r>
            <a:r>
              <a:rPr lang="en-US"/>
              <a:t>. The more active they are as a GTA online player the more they are likely to pay.</a:t>
            </a:r>
            <a:endParaRPr/>
          </a:p>
        </p:txBody>
      </p:sp>
    </p:spTree>
  </p:cSld>
  <p:clrMapOvr>
    <a:masterClrMapping/>
  </p:clrMapOvr>
  <mc:AlternateContent>
    <mc:Choice Requires="p14">
      <p:transition spd="slow" p14:dur="1500">
        <p14:gallery dir="l"/>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g11b6c364d5a_0_64"/>
          <p:cNvSpPr txBox="1"/>
          <p:nvPr/>
        </p:nvSpPr>
        <p:spPr>
          <a:xfrm>
            <a:off x="2688300" y="709200"/>
            <a:ext cx="6815400" cy="591000"/>
          </a:xfrm>
          <a:prstGeom prst="rect">
            <a:avLst/>
          </a:prstGeom>
          <a:noFill/>
          <a:ln>
            <a:noFill/>
          </a:ln>
        </p:spPr>
        <p:txBody>
          <a:bodyPr anchorCtr="0" anchor="t" bIns="45700" lIns="91425" spcFirstLastPara="1" rIns="91425" wrap="square" tIns="45700">
            <a:spAutoFit/>
          </a:bodyPr>
          <a:lstStyle/>
          <a:p>
            <a:pPr indent="0" lvl="0" marL="0" marR="0" rtl="0" algn="ctr">
              <a:lnSpc>
                <a:spcPct val="90000"/>
              </a:lnSpc>
              <a:spcBef>
                <a:spcPts val="0"/>
              </a:spcBef>
              <a:spcAft>
                <a:spcPts val="0"/>
              </a:spcAft>
              <a:buClr>
                <a:srgbClr val="000000"/>
              </a:buClr>
              <a:buSzPts val="3600"/>
              <a:buFont typeface="Arial"/>
              <a:buNone/>
            </a:pPr>
            <a:r>
              <a:rPr b="1" lang="en-US" sz="3600">
                <a:solidFill>
                  <a:schemeClr val="dk1"/>
                </a:solidFill>
              </a:rPr>
              <a:t>Future </a:t>
            </a:r>
            <a:r>
              <a:rPr b="1" lang="en-US" sz="3600">
                <a:solidFill>
                  <a:srgbClr val="DD9910"/>
                </a:solidFill>
              </a:rPr>
              <a:t>Insights</a:t>
            </a:r>
            <a:endParaRPr i="0" sz="1400" u="none" cap="none" strike="noStrike">
              <a:solidFill>
                <a:srgbClr val="DD9910"/>
              </a:solidFill>
            </a:endParaRPr>
          </a:p>
        </p:txBody>
      </p:sp>
      <p:sp>
        <p:nvSpPr>
          <p:cNvPr id="275" name="Google Shape;275;g11b6c364d5a_0_64"/>
          <p:cNvSpPr txBox="1"/>
          <p:nvPr/>
        </p:nvSpPr>
        <p:spPr>
          <a:xfrm>
            <a:off x="1777450" y="2295875"/>
            <a:ext cx="7139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alibri"/>
              <a:ea typeface="Calibri"/>
              <a:cs typeface="Calibri"/>
              <a:sym typeface="Calibri"/>
            </a:endParaRPr>
          </a:p>
        </p:txBody>
      </p:sp>
      <p:sp>
        <p:nvSpPr>
          <p:cNvPr id="276" name="Google Shape;276;g11b6c364d5a_0_64"/>
          <p:cNvSpPr txBox="1"/>
          <p:nvPr/>
        </p:nvSpPr>
        <p:spPr>
          <a:xfrm>
            <a:off x="666550" y="1509975"/>
            <a:ext cx="9657600" cy="2453400"/>
          </a:xfrm>
          <a:prstGeom prst="rect">
            <a:avLst/>
          </a:prstGeom>
          <a:noFill/>
          <a:ln>
            <a:noFill/>
          </a:ln>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Clr>
                <a:srgbClr val="DD9910"/>
              </a:buClr>
              <a:buSzPts val="1800"/>
              <a:buChar char="►"/>
            </a:pPr>
            <a:r>
              <a:rPr b="1" lang="en-US" sz="2000">
                <a:solidFill>
                  <a:schemeClr val="dk1"/>
                </a:solidFill>
              </a:rPr>
              <a:t>Other data that would be useful for the </a:t>
            </a:r>
            <a:r>
              <a:rPr b="1" lang="en-US" sz="2000">
                <a:solidFill>
                  <a:schemeClr val="dk1"/>
                </a:solidFill>
              </a:rPr>
              <a:t>analysing team</a:t>
            </a:r>
            <a:r>
              <a:rPr b="1" lang="en-US" sz="2000">
                <a:solidFill>
                  <a:schemeClr val="dk1"/>
                </a:solidFill>
              </a:rPr>
              <a:t>:</a:t>
            </a:r>
            <a:endParaRPr>
              <a:solidFill>
                <a:schemeClr val="dk1"/>
              </a:solidFill>
            </a:endParaRPr>
          </a:p>
          <a:p>
            <a:pPr indent="-317500" lvl="1" marL="914400" rtl="0" algn="l">
              <a:lnSpc>
                <a:spcPct val="115000"/>
              </a:lnSpc>
              <a:spcBef>
                <a:spcPts val="0"/>
              </a:spcBef>
              <a:spcAft>
                <a:spcPts val="0"/>
              </a:spcAft>
              <a:buClr>
                <a:srgbClr val="DD9910"/>
              </a:buClr>
              <a:buSzPts val="1400"/>
              <a:buChar char="•"/>
            </a:pPr>
            <a:r>
              <a:rPr lang="en-US" sz="1800">
                <a:solidFill>
                  <a:schemeClr val="dk1"/>
                </a:solidFill>
              </a:rPr>
              <a:t>Demographics, particularly age groups (categorization example: adolescents (17-18), young adults (18-25), older adults (25+)</a:t>
            </a:r>
            <a:endParaRPr sz="1800">
              <a:solidFill>
                <a:schemeClr val="dk1"/>
              </a:solidFill>
            </a:endParaRPr>
          </a:p>
          <a:p>
            <a:pPr indent="-317500" lvl="2" marL="1371600" rtl="0" algn="l">
              <a:lnSpc>
                <a:spcPct val="115000"/>
              </a:lnSpc>
              <a:spcBef>
                <a:spcPts val="0"/>
              </a:spcBef>
              <a:spcAft>
                <a:spcPts val="0"/>
              </a:spcAft>
              <a:buClr>
                <a:schemeClr val="dk1"/>
              </a:buClr>
              <a:buSzPts val="1400"/>
              <a:buChar char="■"/>
            </a:pPr>
            <a:r>
              <a:rPr lang="en-US">
                <a:solidFill>
                  <a:schemeClr val="dk1"/>
                </a:solidFill>
              </a:rPr>
              <a:t>Differences in time availability, disposable money, and playing habits, etc.</a:t>
            </a:r>
            <a:endParaRPr>
              <a:solidFill>
                <a:schemeClr val="dk1"/>
              </a:solidFill>
            </a:endParaRPr>
          </a:p>
          <a:p>
            <a:pPr indent="-342900" lvl="1" marL="914400" rtl="0" algn="l">
              <a:lnSpc>
                <a:spcPct val="115000"/>
              </a:lnSpc>
              <a:spcBef>
                <a:spcPts val="0"/>
              </a:spcBef>
              <a:spcAft>
                <a:spcPts val="0"/>
              </a:spcAft>
              <a:buClr>
                <a:srgbClr val="DD9910"/>
              </a:buClr>
              <a:buSzPts val="1800"/>
              <a:buChar char="•"/>
            </a:pPr>
            <a:r>
              <a:rPr lang="en-US" sz="1800"/>
              <a:t>Player’s general location (country)</a:t>
            </a:r>
            <a:endParaRPr sz="1800"/>
          </a:p>
          <a:p>
            <a:pPr indent="-317500" lvl="2" marL="1371600" rtl="0" algn="l">
              <a:lnSpc>
                <a:spcPct val="115000"/>
              </a:lnSpc>
              <a:spcBef>
                <a:spcPts val="0"/>
              </a:spcBef>
              <a:spcAft>
                <a:spcPts val="0"/>
              </a:spcAft>
              <a:buClr>
                <a:schemeClr val="dk1"/>
              </a:buClr>
              <a:buSzPts val="1400"/>
              <a:buChar char="■"/>
            </a:pPr>
            <a:r>
              <a:rPr lang="en-US"/>
              <a:t>Although privacy is something to consider, analyzing geographical location and adjusting the game perks relevant to specific country or culture may help reach the players of all kinds from different countries.</a:t>
            </a:r>
            <a:endParaRPr/>
          </a:p>
        </p:txBody>
      </p:sp>
      <p:sp>
        <p:nvSpPr>
          <p:cNvPr id="277" name="Google Shape;277;g11b6c364d5a_0_64"/>
          <p:cNvSpPr txBox="1"/>
          <p:nvPr/>
        </p:nvSpPr>
        <p:spPr>
          <a:xfrm>
            <a:off x="698950" y="4095175"/>
            <a:ext cx="9592800" cy="2665800"/>
          </a:xfrm>
          <a:prstGeom prst="rect">
            <a:avLst/>
          </a:prstGeom>
          <a:noFill/>
          <a:ln>
            <a:noFill/>
          </a:ln>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Clr>
                <a:srgbClr val="DD9910"/>
              </a:buClr>
              <a:buSzPts val="1800"/>
              <a:buChar char="►"/>
            </a:pPr>
            <a:r>
              <a:rPr b="1" lang="en-US" sz="2000">
                <a:solidFill>
                  <a:schemeClr val="dk1"/>
                </a:solidFill>
              </a:rPr>
              <a:t>W</a:t>
            </a:r>
            <a:r>
              <a:rPr b="1" lang="en-US" sz="2000">
                <a:solidFill>
                  <a:schemeClr val="dk1"/>
                </a:solidFill>
              </a:rPr>
              <a:t>hat to </a:t>
            </a:r>
            <a:r>
              <a:rPr b="1" lang="en-US" sz="2000">
                <a:solidFill>
                  <a:schemeClr val="dk1"/>
                </a:solidFill>
              </a:rPr>
              <a:t>dig deeper</a:t>
            </a:r>
            <a:r>
              <a:rPr b="1" lang="en-US" sz="2000">
                <a:solidFill>
                  <a:schemeClr val="dk1"/>
                </a:solidFill>
              </a:rPr>
              <a:t>:</a:t>
            </a:r>
            <a:endParaRPr>
              <a:solidFill>
                <a:schemeClr val="dk1"/>
              </a:solidFill>
            </a:endParaRPr>
          </a:p>
          <a:p>
            <a:pPr indent="-317500" lvl="1" marL="914400" rtl="0" algn="l">
              <a:lnSpc>
                <a:spcPct val="115000"/>
              </a:lnSpc>
              <a:spcBef>
                <a:spcPts val="0"/>
              </a:spcBef>
              <a:spcAft>
                <a:spcPts val="0"/>
              </a:spcAft>
              <a:buClr>
                <a:srgbClr val="DD9910"/>
              </a:buClr>
              <a:buSzPts val="1400"/>
              <a:buChar char="•"/>
            </a:pPr>
            <a:r>
              <a:rPr lang="en-US" sz="1800">
                <a:solidFill>
                  <a:schemeClr val="dk1"/>
                </a:solidFill>
              </a:rPr>
              <a:t>How much revenue should I expect new customers to generate? Based on the historical data,  we can predict the value (numerical) that the customer will bring to the company.</a:t>
            </a:r>
            <a:endParaRPr sz="1800">
              <a:solidFill>
                <a:schemeClr val="dk1"/>
              </a:solidFill>
            </a:endParaRPr>
          </a:p>
          <a:p>
            <a:pPr indent="-317500" lvl="1" marL="914400" rtl="0" algn="l">
              <a:lnSpc>
                <a:spcPct val="115000"/>
              </a:lnSpc>
              <a:spcBef>
                <a:spcPts val="0"/>
              </a:spcBef>
              <a:spcAft>
                <a:spcPts val="0"/>
              </a:spcAft>
              <a:buClr>
                <a:srgbClr val="DD9910"/>
              </a:buClr>
              <a:buSzPts val="1400"/>
              <a:buChar char="•"/>
            </a:pPr>
            <a:r>
              <a:rPr lang="en-US" sz="1800">
                <a:solidFill>
                  <a:schemeClr val="dk1"/>
                </a:solidFill>
              </a:rPr>
              <a:t>As the Rockstar website declares, GTA Online is designed for players of all kinds. So it is vital for the analysing team to Profile the players and find their typical behavior.</a:t>
            </a:r>
            <a:endParaRPr>
              <a:solidFill>
                <a:schemeClr val="dk1"/>
              </a:solidFill>
            </a:endParaRPr>
          </a:p>
          <a:p>
            <a:pPr indent="0" lvl="0" marL="914400" rtl="0" algn="l">
              <a:lnSpc>
                <a:spcPct val="115000"/>
              </a:lnSpc>
              <a:spcBef>
                <a:spcPts val="0"/>
              </a:spcBef>
              <a:spcAft>
                <a:spcPts val="0"/>
              </a:spcAft>
              <a:buNone/>
            </a:pPr>
            <a:r>
              <a:t/>
            </a:r>
            <a:endParaRPr>
              <a:solidFill>
                <a:schemeClr val="dk1"/>
              </a:solidFill>
            </a:endParaRPr>
          </a:p>
        </p:txBody>
      </p:sp>
    </p:spTree>
  </p:cSld>
  <p:clrMapOvr>
    <a:masterClrMapping/>
  </p:clrMapOvr>
  <mc:AlternateContent>
    <mc:Choice Requires="p14">
      <p:transition spd="slow" p14:dur="1500">
        <p14:gallery dir="l"/>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1" name="Shape 281"/>
        <p:cNvGrpSpPr/>
        <p:nvPr/>
      </p:nvGrpSpPr>
      <p:grpSpPr>
        <a:xfrm>
          <a:off x="0" y="0"/>
          <a:ext cx="0" cy="0"/>
          <a:chOff x="0" y="0"/>
          <a:chExt cx="0" cy="0"/>
        </a:xfrm>
      </p:grpSpPr>
      <p:sp>
        <p:nvSpPr>
          <p:cNvPr id="282" name="Google Shape;282;p8"/>
          <p:cNvSpPr txBox="1"/>
          <p:nvPr/>
        </p:nvSpPr>
        <p:spPr>
          <a:xfrm>
            <a:off x="2724150" y="2321004"/>
            <a:ext cx="6743700" cy="1108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6600"/>
              <a:buFont typeface="Arial"/>
              <a:buNone/>
            </a:pPr>
            <a:r>
              <a:rPr b="1" i="0" lang="en-US" sz="6600" u="none" cap="none" strike="noStrike">
                <a:solidFill>
                  <a:schemeClr val="dk1"/>
                </a:solidFill>
                <a:latin typeface="DM Sans"/>
                <a:ea typeface="DM Sans"/>
                <a:cs typeface="DM Sans"/>
                <a:sym typeface="DM Sans"/>
              </a:rPr>
              <a:t>Thank </a:t>
            </a:r>
            <a:r>
              <a:rPr b="1" i="0" lang="en-US" sz="6600" u="none" cap="none" strike="noStrike">
                <a:solidFill>
                  <a:srgbClr val="DD9910"/>
                </a:solidFill>
                <a:latin typeface="DM Sans"/>
                <a:ea typeface="DM Sans"/>
                <a:cs typeface="DM Sans"/>
                <a:sym typeface="DM Sans"/>
              </a:rPr>
              <a:t>you</a:t>
            </a:r>
            <a:r>
              <a:rPr b="1" i="0" lang="en-US" sz="6600" u="none" cap="none" strike="noStrike">
                <a:solidFill>
                  <a:schemeClr val="dk1"/>
                </a:solidFill>
                <a:latin typeface="DM Sans"/>
                <a:ea typeface="DM Sans"/>
                <a:cs typeface="DM Sans"/>
                <a:sym typeface="DM Sans"/>
              </a:rPr>
              <a:t>! </a:t>
            </a:r>
            <a:endParaRPr b="1" i="0" sz="6600" u="none" cap="none" strike="noStrike">
              <a:solidFill>
                <a:schemeClr val="dk1"/>
              </a:solidFill>
              <a:latin typeface="Calibri"/>
              <a:ea typeface="Calibri"/>
              <a:cs typeface="Calibri"/>
              <a:sym typeface="Calibri"/>
            </a:endParaRPr>
          </a:p>
        </p:txBody>
      </p:sp>
    </p:spTree>
  </p:cSld>
  <p:clrMapOvr>
    <a:masterClrMapping/>
  </p:clrMapOvr>
  <mc:AlternateContent>
    <mc:Choice Requires="p14">
      <p:transition spd="slow" p14:dur="1500">
        <p14:gallery dir="l"/>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2"/>
          <p:cNvSpPr txBox="1"/>
          <p:nvPr/>
        </p:nvSpPr>
        <p:spPr>
          <a:xfrm>
            <a:off x="728260" y="2202635"/>
            <a:ext cx="8155800" cy="591000"/>
          </a:xfrm>
          <a:prstGeom prst="rect">
            <a:avLst/>
          </a:prstGeom>
          <a:noFill/>
          <a:ln>
            <a:noFill/>
          </a:ln>
        </p:spPr>
        <p:txBody>
          <a:bodyPr anchorCtr="0" anchor="t" bIns="45700" lIns="91425" spcFirstLastPara="1" rIns="91425" wrap="square" tIns="45700">
            <a:spAutoFit/>
          </a:bodyPr>
          <a:lstStyle/>
          <a:p>
            <a:pPr indent="0" lvl="0" marL="0" marR="0" rtl="0" algn="l">
              <a:lnSpc>
                <a:spcPct val="90000"/>
              </a:lnSpc>
              <a:spcBef>
                <a:spcPts val="0"/>
              </a:spcBef>
              <a:spcAft>
                <a:spcPts val="0"/>
              </a:spcAft>
              <a:buClr>
                <a:srgbClr val="000000"/>
              </a:buClr>
              <a:buSzPts val="3600"/>
              <a:buFont typeface="Arial"/>
              <a:buNone/>
            </a:pPr>
            <a:r>
              <a:rPr b="1" lang="en-US" sz="3600">
                <a:solidFill>
                  <a:schemeClr val="dk1"/>
                </a:solidFill>
              </a:rPr>
              <a:t>What’s</a:t>
            </a:r>
            <a:r>
              <a:rPr b="1" i="0" lang="en-US" sz="3600" u="none" cap="none" strike="noStrike">
                <a:solidFill>
                  <a:schemeClr val="dk1"/>
                </a:solidFill>
              </a:rPr>
              <a:t> </a:t>
            </a:r>
            <a:r>
              <a:rPr b="1" lang="en-US" sz="3600">
                <a:solidFill>
                  <a:srgbClr val="DD9910"/>
                </a:solidFill>
              </a:rPr>
              <a:t>GTA Online</a:t>
            </a:r>
            <a:endParaRPr b="1" i="0" sz="3600" u="none" cap="none" strike="noStrike">
              <a:solidFill>
                <a:srgbClr val="DD9910"/>
              </a:solidFill>
            </a:endParaRPr>
          </a:p>
        </p:txBody>
      </p:sp>
      <p:sp>
        <p:nvSpPr>
          <p:cNvPr id="117" name="Google Shape;117;p2"/>
          <p:cNvSpPr txBox="1"/>
          <p:nvPr/>
        </p:nvSpPr>
        <p:spPr>
          <a:xfrm>
            <a:off x="728260" y="2981575"/>
            <a:ext cx="5824800" cy="2241000"/>
          </a:xfrm>
          <a:prstGeom prst="rect">
            <a:avLst/>
          </a:prstGeom>
          <a:noFill/>
          <a:ln>
            <a:noFill/>
          </a:ln>
        </p:spPr>
        <p:txBody>
          <a:bodyPr anchorCtr="0" anchor="t" bIns="45700" lIns="91425" spcFirstLastPara="1" rIns="91425" wrap="square" tIns="45700">
            <a:spAutoFit/>
          </a:bodyPr>
          <a:lstStyle/>
          <a:p>
            <a:pPr indent="-285750" lvl="0" marL="285750" marR="0" rtl="0" algn="l">
              <a:lnSpc>
                <a:spcPct val="90000"/>
              </a:lnSpc>
              <a:spcBef>
                <a:spcPts val="0"/>
              </a:spcBef>
              <a:spcAft>
                <a:spcPts val="0"/>
              </a:spcAft>
              <a:buClr>
                <a:srgbClr val="DD9910"/>
              </a:buClr>
              <a:buSzPts val="3000"/>
              <a:buChar char="•"/>
            </a:pPr>
            <a:r>
              <a:rPr lang="en-US" sz="2000">
                <a:solidFill>
                  <a:schemeClr val="dk1"/>
                </a:solidFill>
              </a:rPr>
              <a:t>A multiplayer online game mode based on GTA game series</a:t>
            </a:r>
            <a:endParaRPr i="0" sz="1400" u="none" cap="none" strike="noStrike">
              <a:solidFill>
                <a:srgbClr val="000000"/>
              </a:solidFill>
            </a:endParaRPr>
          </a:p>
          <a:p>
            <a:pPr indent="-285750" lvl="0" marL="285750" marR="0" rtl="0" algn="l">
              <a:lnSpc>
                <a:spcPct val="90000"/>
              </a:lnSpc>
              <a:spcBef>
                <a:spcPts val="400"/>
              </a:spcBef>
              <a:spcAft>
                <a:spcPts val="0"/>
              </a:spcAft>
              <a:buClr>
                <a:srgbClr val="DD9910"/>
              </a:buClr>
              <a:buSzPts val="3000"/>
              <a:buChar char="•"/>
            </a:pPr>
            <a:r>
              <a:rPr lang="en-US" sz="2000">
                <a:solidFill>
                  <a:schemeClr val="dk1"/>
                </a:solidFill>
              </a:rPr>
              <a:t>Create a dynamic and ever-evolving online universe for up to 30 players</a:t>
            </a:r>
            <a:endParaRPr sz="2000">
              <a:solidFill>
                <a:schemeClr val="dk1"/>
              </a:solidFill>
            </a:endParaRPr>
          </a:p>
          <a:p>
            <a:pPr indent="-285750" lvl="0" marL="285750" marR="0" rtl="0" algn="l">
              <a:lnSpc>
                <a:spcPct val="90000"/>
              </a:lnSpc>
              <a:spcBef>
                <a:spcPts val="400"/>
              </a:spcBef>
              <a:spcAft>
                <a:spcPts val="0"/>
              </a:spcAft>
              <a:buClr>
                <a:srgbClr val="DD9910"/>
              </a:buClr>
              <a:buSzPts val="3000"/>
              <a:buChar char="•"/>
            </a:pPr>
            <a:r>
              <a:rPr lang="en-US" sz="2000">
                <a:solidFill>
                  <a:schemeClr val="dk1"/>
                </a:solidFill>
              </a:rPr>
              <a:t>Continuously </a:t>
            </a:r>
            <a:r>
              <a:rPr lang="en-US" sz="2000">
                <a:solidFill>
                  <a:schemeClr val="dk1"/>
                </a:solidFill>
              </a:rPr>
              <a:t> release DLC for more contents</a:t>
            </a:r>
            <a:endParaRPr sz="2000">
              <a:solidFill>
                <a:schemeClr val="dk1"/>
              </a:solidFill>
            </a:endParaRPr>
          </a:p>
          <a:p>
            <a:pPr indent="0" lvl="0" marL="0" marR="0" rtl="0" algn="l">
              <a:lnSpc>
                <a:spcPct val="90000"/>
              </a:lnSpc>
              <a:spcBef>
                <a:spcPts val="400"/>
              </a:spcBef>
              <a:spcAft>
                <a:spcPts val="0"/>
              </a:spcAft>
              <a:buNone/>
            </a:pPr>
            <a:r>
              <a:t/>
            </a:r>
            <a:endParaRPr i="0" sz="1400" u="none" cap="none" strike="noStrike">
              <a:solidFill>
                <a:srgbClr val="000000"/>
              </a:solidFill>
            </a:endParaRPr>
          </a:p>
        </p:txBody>
      </p:sp>
      <p:grpSp>
        <p:nvGrpSpPr>
          <p:cNvPr id="118" name="Google Shape;118;p2"/>
          <p:cNvGrpSpPr/>
          <p:nvPr/>
        </p:nvGrpSpPr>
        <p:grpSpPr>
          <a:xfrm>
            <a:off x="-832509" y="-1441178"/>
            <a:ext cx="3054075" cy="2312634"/>
            <a:chOff x="-79812" y="-983594"/>
            <a:chExt cx="3054075" cy="2312634"/>
          </a:xfrm>
        </p:grpSpPr>
        <p:sp>
          <p:nvSpPr>
            <p:cNvPr id="119" name="Google Shape;119;p2"/>
            <p:cNvSpPr/>
            <p:nvPr/>
          </p:nvSpPr>
          <p:spPr>
            <a:xfrm rot="-3891861">
              <a:off x="1448119" y="-460646"/>
              <a:ext cx="1395713" cy="1174994"/>
            </a:xfrm>
            <a:custGeom>
              <a:rect b="b" l="l" r="r" t="t"/>
              <a:pathLst>
                <a:path extrusionOk="0" h="6621247" w="7865028">
                  <a:moveTo>
                    <a:pt x="7841527" y="4947330"/>
                  </a:moveTo>
                  <a:lnTo>
                    <a:pt x="7865028" y="6509832"/>
                  </a:lnTo>
                  <a:lnTo>
                    <a:pt x="1562679" y="6604624"/>
                  </a:lnTo>
                  <a:lnTo>
                    <a:pt x="1562679" y="6612507"/>
                  </a:lnTo>
                  <a:lnTo>
                    <a:pt x="1038546" y="6612507"/>
                  </a:lnTo>
                  <a:lnTo>
                    <a:pt x="457423" y="6621247"/>
                  </a:lnTo>
                  <a:lnTo>
                    <a:pt x="457292" y="6612507"/>
                  </a:lnTo>
                  <a:lnTo>
                    <a:pt x="0" y="6612507"/>
                  </a:lnTo>
                  <a:lnTo>
                    <a:pt x="0" y="0"/>
                  </a:lnTo>
                  <a:lnTo>
                    <a:pt x="1562679" y="0"/>
                  </a:lnTo>
                  <a:lnTo>
                    <a:pt x="1562679" y="5041768"/>
                  </a:lnTo>
                  <a:close/>
                </a:path>
              </a:pathLst>
            </a:custGeom>
            <a:solidFill>
              <a:srgbClr val="0070C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20" name="Google Shape;120;p2"/>
            <p:cNvSpPr/>
            <p:nvPr/>
          </p:nvSpPr>
          <p:spPr>
            <a:xfrm rot="-3891861">
              <a:off x="91317" y="-598090"/>
              <a:ext cx="1831216" cy="1541626"/>
            </a:xfrm>
            <a:custGeom>
              <a:rect b="b" l="l" r="r" t="t"/>
              <a:pathLst>
                <a:path extrusionOk="0" h="6621247" w="7865028">
                  <a:moveTo>
                    <a:pt x="7841527" y="4947330"/>
                  </a:moveTo>
                  <a:lnTo>
                    <a:pt x="7865028" y="6509832"/>
                  </a:lnTo>
                  <a:lnTo>
                    <a:pt x="1562679" y="6604624"/>
                  </a:lnTo>
                  <a:lnTo>
                    <a:pt x="1562679" y="6612507"/>
                  </a:lnTo>
                  <a:lnTo>
                    <a:pt x="1038546" y="6612507"/>
                  </a:lnTo>
                  <a:lnTo>
                    <a:pt x="457423" y="6621247"/>
                  </a:lnTo>
                  <a:lnTo>
                    <a:pt x="457292" y="6612507"/>
                  </a:lnTo>
                  <a:lnTo>
                    <a:pt x="0" y="6612507"/>
                  </a:lnTo>
                  <a:lnTo>
                    <a:pt x="0" y="0"/>
                  </a:lnTo>
                  <a:lnTo>
                    <a:pt x="1562679" y="0"/>
                  </a:lnTo>
                  <a:lnTo>
                    <a:pt x="1562679" y="5041768"/>
                  </a:lnTo>
                  <a:close/>
                </a:path>
              </a:pathLst>
            </a:cu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pic>
        <p:nvPicPr>
          <p:cNvPr id="121" name="Google Shape;121;p2"/>
          <p:cNvPicPr preferRelativeResize="0"/>
          <p:nvPr/>
        </p:nvPicPr>
        <p:blipFill>
          <a:blip r:embed="rId3">
            <a:alphaModFix/>
          </a:blip>
          <a:stretch>
            <a:fillRect/>
          </a:stretch>
        </p:blipFill>
        <p:spPr>
          <a:xfrm>
            <a:off x="7119850" y="1214961"/>
            <a:ext cx="4371548" cy="4428074"/>
          </a:xfrm>
          <a:prstGeom prst="rect">
            <a:avLst/>
          </a:prstGeom>
          <a:noFill/>
          <a:ln>
            <a:noFill/>
          </a:ln>
        </p:spPr>
      </p:pic>
    </p:spTree>
  </p:cSld>
  <p:clrMapOvr>
    <a:masterClrMapping/>
  </p:clrMapOvr>
  <mc:AlternateContent>
    <mc:Choice Requires="p14">
      <p:transition spd="slow" p14:dur="1500">
        <p14:gallery dir="l"/>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3"/>
          <p:cNvSpPr/>
          <p:nvPr/>
        </p:nvSpPr>
        <p:spPr>
          <a:xfrm>
            <a:off x="0" y="-1"/>
            <a:ext cx="2729343" cy="6858000"/>
          </a:xfrm>
          <a:prstGeom prst="rect">
            <a:avLst/>
          </a:prstGeom>
          <a:blipFill rotWithShape="1">
            <a:blip r:embed="rId3">
              <a:alphaModFix/>
            </a:blip>
            <a:stretch>
              <a:fillRect b="-24450" l="-8184"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p:txBody>
      </p:sp>
      <p:sp>
        <p:nvSpPr>
          <p:cNvPr id="127" name="Google Shape;127;p3"/>
          <p:cNvSpPr/>
          <p:nvPr/>
        </p:nvSpPr>
        <p:spPr>
          <a:xfrm>
            <a:off x="0" y="1"/>
            <a:ext cx="2729342" cy="6857999"/>
          </a:xfrm>
          <a:prstGeom prst="rect">
            <a:avLst/>
          </a:prstGeom>
          <a:solidFill>
            <a:srgbClr val="03172B">
              <a:alpha val="69411"/>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28" name="Google Shape;128;p3"/>
          <p:cNvSpPr txBox="1"/>
          <p:nvPr/>
        </p:nvSpPr>
        <p:spPr>
          <a:xfrm>
            <a:off x="3216809" y="813318"/>
            <a:ext cx="7963800" cy="591000"/>
          </a:xfrm>
          <a:prstGeom prst="rect">
            <a:avLst/>
          </a:prstGeom>
          <a:noFill/>
          <a:ln>
            <a:noFill/>
          </a:ln>
        </p:spPr>
        <p:txBody>
          <a:bodyPr anchorCtr="0" anchor="t" bIns="45700" lIns="91425" spcFirstLastPara="1" rIns="91425" wrap="square" tIns="45700">
            <a:spAutoFit/>
          </a:bodyPr>
          <a:lstStyle/>
          <a:p>
            <a:pPr indent="0" lvl="0" marL="0" marR="0" rtl="0" algn="l">
              <a:lnSpc>
                <a:spcPct val="90000"/>
              </a:lnSpc>
              <a:spcBef>
                <a:spcPts val="0"/>
              </a:spcBef>
              <a:spcAft>
                <a:spcPts val="0"/>
              </a:spcAft>
              <a:buClr>
                <a:srgbClr val="000000"/>
              </a:buClr>
              <a:buSzPts val="3600"/>
              <a:buFont typeface="Arial"/>
              <a:buNone/>
            </a:pPr>
            <a:r>
              <a:rPr b="1" lang="en-US" sz="3600">
                <a:solidFill>
                  <a:srgbClr val="0C0C0C"/>
                </a:solidFill>
              </a:rPr>
              <a:t>Business model</a:t>
            </a:r>
            <a:r>
              <a:rPr b="1" i="0" lang="en-US" sz="3600" u="none" cap="none" strike="noStrike">
                <a:solidFill>
                  <a:srgbClr val="0C0C0C"/>
                </a:solidFill>
              </a:rPr>
              <a:t> of </a:t>
            </a:r>
            <a:r>
              <a:rPr b="1" lang="en-US" sz="3600">
                <a:solidFill>
                  <a:srgbClr val="DD9910"/>
                </a:solidFill>
              </a:rPr>
              <a:t>GTA Online</a:t>
            </a:r>
            <a:endParaRPr b="1" i="0" sz="3600" u="none" cap="none" strike="noStrike">
              <a:solidFill>
                <a:srgbClr val="00A8CC"/>
              </a:solidFill>
            </a:endParaRPr>
          </a:p>
        </p:txBody>
      </p:sp>
      <p:sp>
        <p:nvSpPr>
          <p:cNvPr id="129" name="Google Shape;129;p3"/>
          <p:cNvSpPr txBox="1"/>
          <p:nvPr/>
        </p:nvSpPr>
        <p:spPr>
          <a:xfrm>
            <a:off x="3318398" y="1576600"/>
            <a:ext cx="7568400" cy="1360500"/>
          </a:xfrm>
          <a:prstGeom prst="rect">
            <a:avLst/>
          </a:prstGeom>
          <a:noFill/>
          <a:ln>
            <a:noFill/>
          </a:ln>
        </p:spPr>
        <p:txBody>
          <a:bodyPr anchorCtr="0" anchor="t" bIns="45700" lIns="91425" spcFirstLastPara="1" rIns="91425" wrap="square" tIns="45700">
            <a:spAutoFit/>
          </a:bodyPr>
          <a:lstStyle/>
          <a:p>
            <a:pPr indent="-342900" lvl="0" marL="457200" marR="0" rtl="0" algn="l">
              <a:lnSpc>
                <a:spcPct val="115000"/>
              </a:lnSpc>
              <a:spcBef>
                <a:spcPts val="0"/>
              </a:spcBef>
              <a:spcAft>
                <a:spcPts val="0"/>
              </a:spcAft>
              <a:buClr>
                <a:srgbClr val="DD9910"/>
              </a:buClr>
              <a:buSzPts val="1800"/>
              <a:buChar char="►"/>
            </a:pPr>
            <a:r>
              <a:rPr b="1" lang="en-US" sz="2000">
                <a:solidFill>
                  <a:schemeClr val="dk1"/>
                </a:solidFill>
              </a:rPr>
              <a:t>GTA Online is included free with all copies of GTA 5 :</a:t>
            </a:r>
            <a:endParaRPr i="0" sz="1400" u="none" cap="none" strike="noStrike">
              <a:solidFill>
                <a:srgbClr val="000000"/>
              </a:solidFill>
            </a:endParaRPr>
          </a:p>
          <a:p>
            <a:pPr indent="-317500" lvl="1" marL="914400" marR="0" rtl="0" algn="l">
              <a:lnSpc>
                <a:spcPct val="115000"/>
              </a:lnSpc>
              <a:spcBef>
                <a:spcPts val="0"/>
              </a:spcBef>
              <a:spcAft>
                <a:spcPts val="0"/>
              </a:spcAft>
              <a:buClr>
                <a:srgbClr val="DD9910"/>
              </a:buClr>
              <a:buSzPts val="1400"/>
              <a:buChar char="•"/>
            </a:pPr>
            <a:r>
              <a:rPr lang="en-US" sz="1800">
                <a:solidFill>
                  <a:schemeClr val="dk1"/>
                </a:solidFill>
              </a:rPr>
              <a:t>No further charging for the online mode</a:t>
            </a:r>
            <a:endParaRPr sz="1800">
              <a:solidFill>
                <a:schemeClr val="dk1"/>
              </a:solidFill>
            </a:endParaRPr>
          </a:p>
          <a:p>
            <a:pPr indent="-317500" lvl="1" marL="914400" marR="0" rtl="0" algn="l">
              <a:lnSpc>
                <a:spcPct val="115000"/>
              </a:lnSpc>
              <a:spcBef>
                <a:spcPts val="0"/>
              </a:spcBef>
              <a:spcAft>
                <a:spcPts val="0"/>
              </a:spcAft>
              <a:buClr>
                <a:srgbClr val="DD9910"/>
              </a:buClr>
              <a:buSzPts val="1400"/>
              <a:buChar char="•"/>
            </a:pPr>
            <a:r>
              <a:rPr lang="en-US" sz="1800">
                <a:solidFill>
                  <a:schemeClr val="dk1"/>
                </a:solidFill>
              </a:rPr>
              <a:t>A standalone version of GTA Online is available on PS5 from 15th March, 2022</a:t>
            </a:r>
            <a:endParaRPr sz="1800">
              <a:solidFill>
                <a:schemeClr val="dk1"/>
              </a:solidFill>
            </a:endParaRPr>
          </a:p>
        </p:txBody>
      </p:sp>
      <p:sp>
        <p:nvSpPr>
          <p:cNvPr id="130" name="Google Shape;130;p3"/>
          <p:cNvSpPr txBox="1"/>
          <p:nvPr/>
        </p:nvSpPr>
        <p:spPr>
          <a:xfrm>
            <a:off x="3318409" y="2980376"/>
            <a:ext cx="6781500" cy="1360500"/>
          </a:xfrm>
          <a:prstGeom prst="rect">
            <a:avLst/>
          </a:prstGeom>
          <a:noFill/>
          <a:ln>
            <a:noFill/>
          </a:ln>
        </p:spPr>
        <p:txBody>
          <a:bodyPr anchorCtr="0" anchor="t" bIns="45700" lIns="91425" spcFirstLastPara="1" rIns="91425" wrap="square" tIns="45700">
            <a:spAutoFit/>
          </a:bodyPr>
          <a:lstStyle/>
          <a:p>
            <a:pPr indent="-342900" lvl="0" marL="457200" marR="0" rtl="0" algn="l">
              <a:lnSpc>
                <a:spcPct val="115000"/>
              </a:lnSpc>
              <a:spcBef>
                <a:spcPts val="0"/>
              </a:spcBef>
              <a:spcAft>
                <a:spcPts val="0"/>
              </a:spcAft>
              <a:buClr>
                <a:srgbClr val="DD9910"/>
              </a:buClr>
              <a:buSzPts val="1800"/>
              <a:buChar char="►"/>
            </a:pPr>
            <a:r>
              <a:rPr b="1" lang="en-US" sz="2000">
                <a:solidFill>
                  <a:schemeClr val="dk1"/>
                </a:solidFill>
              </a:rPr>
              <a:t>GTA+</a:t>
            </a:r>
            <a:r>
              <a:rPr b="1" i="0" lang="en-US" sz="2000" u="none" cap="none" strike="noStrike">
                <a:solidFill>
                  <a:schemeClr val="dk1"/>
                </a:solidFill>
              </a:rPr>
              <a:t>:</a:t>
            </a:r>
            <a:endParaRPr i="0" sz="1400" u="none" cap="none" strike="noStrike">
              <a:solidFill>
                <a:srgbClr val="000000"/>
              </a:solidFill>
            </a:endParaRPr>
          </a:p>
          <a:p>
            <a:pPr indent="-317500" lvl="1" marL="914400" marR="0" rtl="0" algn="l">
              <a:lnSpc>
                <a:spcPct val="115000"/>
              </a:lnSpc>
              <a:spcBef>
                <a:spcPts val="0"/>
              </a:spcBef>
              <a:spcAft>
                <a:spcPts val="0"/>
              </a:spcAft>
              <a:buClr>
                <a:srgbClr val="DD9910"/>
              </a:buClr>
              <a:buSzPts val="1400"/>
              <a:buChar char="•"/>
            </a:pPr>
            <a:r>
              <a:rPr lang="en-US" sz="1800">
                <a:solidFill>
                  <a:schemeClr val="dk1"/>
                </a:solidFill>
              </a:rPr>
              <a:t>GTA Online’s premium membership program</a:t>
            </a:r>
            <a:endParaRPr sz="1800">
              <a:solidFill>
                <a:schemeClr val="dk1"/>
              </a:solidFill>
            </a:endParaRPr>
          </a:p>
          <a:p>
            <a:pPr indent="-317500" lvl="1" marL="914400" marR="0" rtl="0" algn="l">
              <a:lnSpc>
                <a:spcPct val="115000"/>
              </a:lnSpc>
              <a:spcBef>
                <a:spcPts val="0"/>
              </a:spcBef>
              <a:spcAft>
                <a:spcPts val="0"/>
              </a:spcAft>
              <a:buClr>
                <a:srgbClr val="DD9910"/>
              </a:buClr>
              <a:buSzPts val="1400"/>
              <a:buChar char="•"/>
            </a:pPr>
            <a:r>
              <a:rPr lang="en-US" sz="1800">
                <a:solidFill>
                  <a:schemeClr val="dk1"/>
                </a:solidFill>
              </a:rPr>
              <a:t>deliver member-exclusive benefits and rewards each month</a:t>
            </a:r>
            <a:endParaRPr i="0" sz="1400" u="none" cap="none" strike="noStrike">
              <a:solidFill>
                <a:srgbClr val="000000"/>
              </a:solidFill>
            </a:endParaRPr>
          </a:p>
        </p:txBody>
      </p:sp>
      <p:sp>
        <p:nvSpPr>
          <p:cNvPr id="131" name="Google Shape;131;p3"/>
          <p:cNvSpPr txBox="1"/>
          <p:nvPr/>
        </p:nvSpPr>
        <p:spPr>
          <a:xfrm>
            <a:off x="3318400" y="4467250"/>
            <a:ext cx="7054800" cy="2028600"/>
          </a:xfrm>
          <a:prstGeom prst="rect">
            <a:avLst/>
          </a:prstGeom>
          <a:noFill/>
          <a:ln>
            <a:noFill/>
          </a:ln>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Clr>
                <a:srgbClr val="DD9910"/>
              </a:buClr>
              <a:buSzPts val="1800"/>
              <a:buChar char="►"/>
            </a:pPr>
            <a:r>
              <a:rPr b="1" lang="en-US" sz="2000">
                <a:solidFill>
                  <a:schemeClr val="dk1"/>
                </a:solidFill>
              </a:rPr>
              <a:t>Shark Cards</a:t>
            </a:r>
            <a:r>
              <a:rPr b="1" lang="en-US" sz="2000">
                <a:solidFill>
                  <a:schemeClr val="dk1"/>
                </a:solidFill>
              </a:rPr>
              <a:t>:</a:t>
            </a:r>
            <a:endParaRPr>
              <a:solidFill>
                <a:schemeClr val="dk1"/>
              </a:solidFill>
            </a:endParaRPr>
          </a:p>
          <a:p>
            <a:pPr indent="-317500" lvl="1" marL="914400" marR="0" rtl="0" algn="l">
              <a:lnSpc>
                <a:spcPct val="115000"/>
              </a:lnSpc>
              <a:spcBef>
                <a:spcPts val="0"/>
              </a:spcBef>
              <a:spcAft>
                <a:spcPts val="0"/>
              </a:spcAft>
              <a:buClr>
                <a:srgbClr val="DD9910"/>
              </a:buClr>
              <a:buSzPts val="1400"/>
              <a:buChar char="•"/>
            </a:pPr>
            <a:r>
              <a:rPr lang="en-US" sz="1800">
                <a:solidFill>
                  <a:schemeClr val="dk1"/>
                </a:solidFill>
              </a:rPr>
              <a:t>Cash is king in this town.</a:t>
            </a:r>
            <a:endParaRPr sz="1800">
              <a:solidFill>
                <a:schemeClr val="dk1"/>
              </a:solidFill>
            </a:endParaRPr>
          </a:p>
          <a:p>
            <a:pPr indent="-317500" lvl="1" marL="914400" rtl="0" algn="l">
              <a:lnSpc>
                <a:spcPct val="115000"/>
              </a:lnSpc>
              <a:spcBef>
                <a:spcPts val="0"/>
              </a:spcBef>
              <a:spcAft>
                <a:spcPts val="0"/>
              </a:spcAft>
              <a:buClr>
                <a:srgbClr val="DD9910"/>
              </a:buClr>
              <a:buSzPts val="1400"/>
              <a:buChar char="•"/>
            </a:pPr>
            <a:r>
              <a:rPr lang="en-US" sz="1800">
                <a:solidFill>
                  <a:schemeClr val="dk1"/>
                </a:solidFill>
              </a:rPr>
              <a:t>Exchange real money for virtual money</a:t>
            </a:r>
            <a:endParaRPr sz="1800">
              <a:solidFill>
                <a:schemeClr val="dk1"/>
              </a:solidFill>
            </a:endParaRPr>
          </a:p>
          <a:p>
            <a:pPr indent="-317500" lvl="1" marL="914400" marR="0" rtl="0" algn="l">
              <a:lnSpc>
                <a:spcPct val="115000"/>
              </a:lnSpc>
              <a:spcBef>
                <a:spcPts val="0"/>
              </a:spcBef>
              <a:spcAft>
                <a:spcPts val="0"/>
              </a:spcAft>
              <a:buClr>
                <a:srgbClr val="DD9910"/>
              </a:buClr>
              <a:buSzPts val="1400"/>
              <a:buChar char="•"/>
            </a:pPr>
            <a:r>
              <a:rPr lang="en-US" sz="1800">
                <a:solidFill>
                  <a:schemeClr val="dk1"/>
                </a:solidFill>
              </a:rPr>
              <a:t>Basically,  the exchange rate is  $500,000 in GTA currency for $10 USD</a:t>
            </a:r>
            <a:endParaRPr sz="1800">
              <a:solidFill>
                <a:schemeClr val="dk1"/>
              </a:solidFill>
            </a:endParaRPr>
          </a:p>
          <a:p>
            <a:pPr indent="0" lvl="0" marL="0" rtl="0" algn="l">
              <a:spcBef>
                <a:spcPts val="0"/>
              </a:spcBef>
              <a:spcAft>
                <a:spcPts val="0"/>
              </a:spcAft>
              <a:buNone/>
            </a:pPr>
            <a:r>
              <a:t/>
            </a:r>
            <a:endParaRPr/>
          </a:p>
        </p:txBody>
      </p:sp>
      <p:pic>
        <p:nvPicPr>
          <p:cNvPr id="132" name="Google Shape;132;p3"/>
          <p:cNvPicPr preferRelativeResize="0"/>
          <p:nvPr/>
        </p:nvPicPr>
        <p:blipFill>
          <a:blip r:embed="rId4">
            <a:alphaModFix amt="76000"/>
          </a:blip>
          <a:stretch>
            <a:fillRect/>
          </a:stretch>
        </p:blipFill>
        <p:spPr>
          <a:xfrm rot="1213411">
            <a:off x="292192" y="3039919"/>
            <a:ext cx="1859720" cy="1828635"/>
          </a:xfrm>
          <a:prstGeom prst="rect">
            <a:avLst/>
          </a:prstGeom>
          <a:noFill/>
          <a:ln>
            <a:noFill/>
          </a:ln>
        </p:spPr>
      </p:pic>
    </p:spTree>
  </p:cSld>
  <p:clrMapOvr>
    <a:masterClrMapping/>
  </p:clrMapOvr>
  <mc:AlternateContent>
    <mc:Choice Requires="p14">
      <p:transition spd="slow" p14:dur="1500">
        <p14:gallery dir="l"/>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6" name="Shape 136"/>
        <p:cNvGrpSpPr/>
        <p:nvPr/>
      </p:nvGrpSpPr>
      <p:grpSpPr>
        <a:xfrm>
          <a:off x="0" y="0"/>
          <a:ext cx="0" cy="0"/>
          <a:chOff x="0" y="0"/>
          <a:chExt cx="0" cy="0"/>
        </a:xfrm>
      </p:grpSpPr>
      <p:pic>
        <p:nvPicPr>
          <p:cNvPr id="137" name="Google Shape;137;g126b6067f4e_0_0"/>
          <p:cNvPicPr preferRelativeResize="0"/>
          <p:nvPr/>
        </p:nvPicPr>
        <p:blipFill>
          <a:blip r:embed="rId3">
            <a:alphaModFix/>
          </a:blip>
          <a:stretch>
            <a:fillRect/>
          </a:stretch>
        </p:blipFill>
        <p:spPr>
          <a:xfrm>
            <a:off x="2383674" y="1809074"/>
            <a:ext cx="2677248" cy="1392235"/>
          </a:xfrm>
          <a:prstGeom prst="rect">
            <a:avLst/>
          </a:prstGeom>
          <a:noFill/>
          <a:ln>
            <a:noFill/>
          </a:ln>
        </p:spPr>
      </p:pic>
      <p:sp>
        <p:nvSpPr>
          <p:cNvPr id="138" name="Google Shape;138;g126b6067f4e_0_0"/>
          <p:cNvSpPr/>
          <p:nvPr/>
        </p:nvSpPr>
        <p:spPr>
          <a:xfrm>
            <a:off x="-1579418" y="1866899"/>
            <a:ext cx="1329900" cy="419100"/>
          </a:xfrm>
          <a:prstGeom prst="rect">
            <a:avLst/>
          </a:prstGeom>
          <a:solidFill>
            <a:srgbClr val="00A8C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39" name="Google Shape;139;g126b6067f4e_0_0"/>
          <p:cNvSpPr/>
          <p:nvPr/>
        </p:nvSpPr>
        <p:spPr>
          <a:xfrm>
            <a:off x="-1579418" y="2507400"/>
            <a:ext cx="1329900" cy="4191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40" name="Google Shape;140;g126b6067f4e_0_0"/>
          <p:cNvSpPr/>
          <p:nvPr/>
        </p:nvSpPr>
        <p:spPr>
          <a:xfrm>
            <a:off x="-1579418" y="3147901"/>
            <a:ext cx="1329900" cy="419100"/>
          </a:xfrm>
          <a:prstGeom prst="rect">
            <a:avLst/>
          </a:prstGeom>
          <a:solidFill>
            <a:srgbClr val="0C0C0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41" name="Google Shape;141;g126b6067f4e_0_0"/>
          <p:cNvSpPr txBox="1"/>
          <p:nvPr/>
        </p:nvSpPr>
        <p:spPr>
          <a:xfrm>
            <a:off x="2869254" y="774118"/>
            <a:ext cx="6453600" cy="963000"/>
          </a:xfrm>
          <a:prstGeom prst="rect">
            <a:avLst/>
          </a:prstGeom>
          <a:noFill/>
          <a:ln>
            <a:noFill/>
          </a:ln>
        </p:spPr>
        <p:txBody>
          <a:bodyPr anchorCtr="0" anchor="ctr" bIns="45700" lIns="91425" spcFirstLastPara="1" rIns="91425" wrap="square" tIns="45700">
            <a:normAutofit/>
          </a:bodyPr>
          <a:lstStyle/>
          <a:p>
            <a:pPr indent="0" lvl="0" marL="0" marR="0" rtl="0" algn="ctr">
              <a:lnSpc>
                <a:spcPct val="90000"/>
              </a:lnSpc>
              <a:spcBef>
                <a:spcPts val="0"/>
              </a:spcBef>
              <a:spcAft>
                <a:spcPts val="0"/>
              </a:spcAft>
              <a:buClr>
                <a:srgbClr val="0C0C0C"/>
              </a:buClr>
              <a:buSzPts val="3600"/>
              <a:buFont typeface="DM Sans"/>
              <a:buNone/>
            </a:pPr>
            <a:r>
              <a:rPr b="1" lang="en-US" sz="3600">
                <a:solidFill>
                  <a:srgbClr val="0C0C0C"/>
                </a:solidFill>
              </a:rPr>
              <a:t>Profile our </a:t>
            </a:r>
            <a:r>
              <a:rPr b="1" lang="en-US" sz="3600">
                <a:solidFill>
                  <a:srgbClr val="DD9910"/>
                </a:solidFill>
              </a:rPr>
              <a:t>Players</a:t>
            </a:r>
            <a:endParaRPr b="1" i="0" sz="3600" u="none" cap="none" strike="noStrike">
              <a:solidFill>
                <a:srgbClr val="DD9910"/>
              </a:solidFill>
            </a:endParaRPr>
          </a:p>
        </p:txBody>
      </p:sp>
      <p:pic>
        <p:nvPicPr>
          <p:cNvPr id="142" name="Google Shape;142;g126b6067f4e_0_0"/>
          <p:cNvPicPr preferRelativeResize="0"/>
          <p:nvPr/>
        </p:nvPicPr>
        <p:blipFill rotWithShape="1">
          <a:blip r:embed="rId4">
            <a:alphaModFix/>
          </a:blip>
          <a:srcRect b="0" l="8045" r="0" t="0"/>
          <a:stretch/>
        </p:blipFill>
        <p:spPr>
          <a:xfrm>
            <a:off x="528549" y="2022750"/>
            <a:ext cx="2524201" cy="1540074"/>
          </a:xfrm>
          <a:prstGeom prst="rect">
            <a:avLst/>
          </a:prstGeom>
          <a:noFill/>
          <a:ln>
            <a:noFill/>
          </a:ln>
        </p:spPr>
      </p:pic>
      <p:pic>
        <p:nvPicPr>
          <p:cNvPr id="143" name="Google Shape;143;g126b6067f4e_0_0"/>
          <p:cNvPicPr preferRelativeResize="0"/>
          <p:nvPr/>
        </p:nvPicPr>
        <p:blipFill rotWithShape="1">
          <a:blip r:embed="rId5">
            <a:alphaModFix/>
          </a:blip>
          <a:srcRect b="0" l="12074" r="17109" t="0"/>
          <a:stretch/>
        </p:blipFill>
        <p:spPr>
          <a:xfrm>
            <a:off x="3164954" y="2045966"/>
            <a:ext cx="1895967" cy="1502001"/>
          </a:xfrm>
          <a:prstGeom prst="rect">
            <a:avLst/>
          </a:prstGeom>
          <a:noFill/>
          <a:ln>
            <a:noFill/>
          </a:ln>
        </p:spPr>
      </p:pic>
      <p:pic>
        <p:nvPicPr>
          <p:cNvPr id="144" name="Google Shape;144;g126b6067f4e_0_0"/>
          <p:cNvPicPr preferRelativeResize="0"/>
          <p:nvPr/>
        </p:nvPicPr>
        <p:blipFill>
          <a:blip r:embed="rId6">
            <a:alphaModFix/>
          </a:blip>
          <a:stretch>
            <a:fillRect/>
          </a:stretch>
        </p:blipFill>
        <p:spPr>
          <a:xfrm>
            <a:off x="1489061" y="2026931"/>
            <a:ext cx="2677248" cy="1540068"/>
          </a:xfrm>
          <a:prstGeom prst="rect">
            <a:avLst/>
          </a:prstGeom>
          <a:noFill/>
          <a:ln>
            <a:noFill/>
          </a:ln>
        </p:spPr>
      </p:pic>
      <p:sp>
        <p:nvSpPr>
          <p:cNvPr id="145" name="Google Shape;145;g126b6067f4e_0_0"/>
          <p:cNvSpPr txBox="1"/>
          <p:nvPr/>
        </p:nvSpPr>
        <p:spPr>
          <a:xfrm>
            <a:off x="224575" y="3705050"/>
            <a:ext cx="5470500" cy="4617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US" sz="1300">
                <a:solidFill>
                  <a:srgbClr val="222222"/>
                </a:solidFill>
                <a:highlight>
                  <a:srgbClr val="FFFFFF"/>
                </a:highlight>
              </a:rPr>
              <a:t> </a:t>
            </a:r>
            <a:r>
              <a:rPr lang="en-US" sz="1800">
                <a:solidFill>
                  <a:schemeClr val="dk1"/>
                </a:solidFill>
              </a:rPr>
              <a:t>Activity enthusiast or freewheeling player？</a:t>
            </a:r>
            <a:endParaRPr>
              <a:latin typeface="Calibri"/>
              <a:ea typeface="Calibri"/>
              <a:cs typeface="Calibri"/>
              <a:sym typeface="Calibri"/>
            </a:endParaRPr>
          </a:p>
        </p:txBody>
      </p:sp>
      <p:pic>
        <p:nvPicPr>
          <p:cNvPr id="146" name="Google Shape;146;g126b6067f4e_0_0"/>
          <p:cNvPicPr preferRelativeResize="0"/>
          <p:nvPr/>
        </p:nvPicPr>
        <p:blipFill>
          <a:blip r:embed="rId7">
            <a:alphaModFix/>
          </a:blip>
          <a:stretch>
            <a:fillRect/>
          </a:stretch>
        </p:blipFill>
        <p:spPr>
          <a:xfrm>
            <a:off x="6984000" y="1809075"/>
            <a:ext cx="1895976" cy="1895976"/>
          </a:xfrm>
          <a:prstGeom prst="rect">
            <a:avLst/>
          </a:prstGeom>
          <a:noFill/>
          <a:ln>
            <a:noFill/>
          </a:ln>
        </p:spPr>
      </p:pic>
      <p:pic>
        <p:nvPicPr>
          <p:cNvPr id="147" name="Google Shape;147;g126b6067f4e_0_0"/>
          <p:cNvPicPr preferRelativeResize="0"/>
          <p:nvPr/>
        </p:nvPicPr>
        <p:blipFill>
          <a:blip r:embed="rId8">
            <a:alphaModFix/>
          </a:blip>
          <a:stretch>
            <a:fillRect/>
          </a:stretch>
        </p:blipFill>
        <p:spPr>
          <a:xfrm>
            <a:off x="8879975" y="1899238"/>
            <a:ext cx="2616673" cy="1635424"/>
          </a:xfrm>
          <a:prstGeom prst="rect">
            <a:avLst/>
          </a:prstGeom>
          <a:noFill/>
          <a:ln>
            <a:noFill/>
          </a:ln>
        </p:spPr>
      </p:pic>
      <p:sp>
        <p:nvSpPr>
          <p:cNvPr id="148" name="Google Shape;148;g126b6067f4e_0_0"/>
          <p:cNvSpPr txBox="1"/>
          <p:nvPr/>
        </p:nvSpPr>
        <p:spPr>
          <a:xfrm>
            <a:off x="8641875" y="3832025"/>
            <a:ext cx="2497500" cy="461700"/>
          </a:xfrm>
          <a:prstGeom prst="rect">
            <a:avLst/>
          </a:prstGeom>
          <a:noFill/>
          <a:ln>
            <a:noFill/>
          </a:ln>
        </p:spPr>
        <p:txBody>
          <a:bodyPr anchorCtr="0" anchor="t" bIns="91425" lIns="91425" spcFirstLastPara="1" rIns="91425" wrap="square" tIns="91425">
            <a:spAutoFit/>
          </a:bodyPr>
          <a:lstStyle/>
          <a:p>
            <a:pPr indent="0" lvl="0" marL="0" rtl="0" algn="l">
              <a:spcBef>
                <a:spcPts val="1000"/>
              </a:spcBef>
              <a:spcAft>
                <a:spcPts val="0"/>
              </a:spcAft>
              <a:buNone/>
            </a:pPr>
            <a:r>
              <a:rPr lang="en-US" sz="1800">
                <a:solidFill>
                  <a:schemeClr val="dk1"/>
                </a:solidFill>
              </a:rPr>
              <a:t>Buyer or Saver?</a:t>
            </a:r>
            <a:endParaRPr>
              <a:latin typeface="Calibri"/>
              <a:ea typeface="Calibri"/>
              <a:cs typeface="Calibri"/>
              <a:sym typeface="Calibri"/>
            </a:endParaRPr>
          </a:p>
        </p:txBody>
      </p:sp>
      <p:pic>
        <p:nvPicPr>
          <p:cNvPr id="149" name="Google Shape;149;g126b6067f4e_0_0"/>
          <p:cNvPicPr preferRelativeResize="0"/>
          <p:nvPr/>
        </p:nvPicPr>
        <p:blipFill rotWithShape="1">
          <a:blip r:embed="rId9">
            <a:alphaModFix/>
          </a:blip>
          <a:srcRect b="0" l="8592" r="0" t="0"/>
          <a:stretch/>
        </p:blipFill>
        <p:spPr>
          <a:xfrm>
            <a:off x="972650" y="4166750"/>
            <a:ext cx="1733075" cy="1895975"/>
          </a:xfrm>
          <a:prstGeom prst="rect">
            <a:avLst/>
          </a:prstGeom>
          <a:noFill/>
          <a:ln>
            <a:noFill/>
          </a:ln>
        </p:spPr>
      </p:pic>
      <p:pic>
        <p:nvPicPr>
          <p:cNvPr id="150" name="Google Shape;150;g126b6067f4e_0_0"/>
          <p:cNvPicPr preferRelativeResize="0"/>
          <p:nvPr/>
        </p:nvPicPr>
        <p:blipFill>
          <a:blip r:embed="rId10">
            <a:alphaModFix/>
          </a:blip>
          <a:stretch>
            <a:fillRect/>
          </a:stretch>
        </p:blipFill>
        <p:spPr>
          <a:xfrm>
            <a:off x="2596325" y="4418625"/>
            <a:ext cx="1392225" cy="1392225"/>
          </a:xfrm>
          <a:prstGeom prst="rect">
            <a:avLst/>
          </a:prstGeom>
          <a:noFill/>
          <a:ln>
            <a:noFill/>
          </a:ln>
        </p:spPr>
      </p:pic>
      <p:sp>
        <p:nvSpPr>
          <p:cNvPr id="151" name="Google Shape;151;g126b6067f4e_0_0"/>
          <p:cNvSpPr txBox="1"/>
          <p:nvPr/>
        </p:nvSpPr>
        <p:spPr>
          <a:xfrm>
            <a:off x="809750" y="5773750"/>
            <a:ext cx="8793600" cy="738900"/>
          </a:xfrm>
          <a:prstGeom prst="rect">
            <a:avLst/>
          </a:prstGeom>
          <a:noFill/>
          <a:ln>
            <a:noFill/>
          </a:ln>
        </p:spPr>
        <p:txBody>
          <a:bodyPr anchorCtr="0" anchor="t" bIns="91425" lIns="91425" spcFirstLastPara="1" rIns="91425" wrap="square" tIns="91425">
            <a:spAutoFit/>
          </a:bodyPr>
          <a:lstStyle/>
          <a:p>
            <a:pPr indent="0" lvl="0" marL="0" rtl="0" algn="l">
              <a:spcBef>
                <a:spcPts val="1000"/>
              </a:spcBef>
              <a:spcAft>
                <a:spcPts val="0"/>
              </a:spcAft>
              <a:buClr>
                <a:schemeClr val="dk1"/>
              </a:buClr>
              <a:buSzPts val="1100"/>
              <a:buFont typeface="Arial"/>
              <a:buNone/>
            </a:pPr>
            <a:r>
              <a:rPr lang="en-US" sz="1800">
                <a:solidFill>
                  <a:schemeClr val="dk1"/>
                </a:solidFill>
              </a:rPr>
              <a:t>Loyal User or New Users?</a:t>
            </a:r>
            <a:endParaRPr b="1" sz="1350">
              <a:solidFill>
                <a:schemeClr val="dk1"/>
              </a:solidFill>
              <a:highlight>
                <a:srgbClr val="FFFFFF"/>
              </a:highlight>
            </a:endParaRPr>
          </a:p>
          <a:p>
            <a:pPr indent="0" lvl="0" marL="0" marR="0" rtl="0" algn="l">
              <a:lnSpc>
                <a:spcPct val="115000"/>
              </a:lnSpc>
              <a:spcBef>
                <a:spcPts val="0"/>
              </a:spcBef>
              <a:spcAft>
                <a:spcPts val="0"/>
              </a:spcAft>
              <a:buNone/>
            </a:pPr>
            <a:r>
              <a:t/>
            </a:r>
            <a:endParaRPr sz="1800">
              <a:solidFill>
                <a:schemeClr val="dk1"/>
              </a:solidFill>
            </a:endParaRPr>
          </a:p>
        </p:txBody>
      </p:sp>
      <p:sp>
        <p:nvSpPr>
          <p:cNvPr id="152" name="Google Shape;152;g126b6067f4e_0_0"/>
          <p:cNvSpPr txBox="1"/>
          <p:nvPr/>
        </p:nvSpPr>
        <p:spPr>
          <a:xfrm>
            <a:off x="4307388" y="4888000"/>
            <a:ext cx="21756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4000">
                <a:latin typeface="Calibri"/>
                <a:ea typeface="Calibri"/>
                <a:cs typeface="Calibri"/>
                <a:sym typeface="Calibri"/>
              </a:rPr>
              <a:t>…</a:t>
            </a:r>
            <a:endParaRPr sz="4000">
              <a:latin typeface="Calibri"/>
              <a:ea typeface="Calibri"/>
              <a:cs typeface="Calibri"/>
              <a:sym typeface="Calibri"/>
            </a:endParaRPr>
          </a:p>
        </p:txBody>
      </p:sp>
      <p:sp>
        <p:nvSpPr>
          <p:cNvPr id="153" name="Google Shape;153;g126b6067f4e_0_0"/>
          <p:cNvSpPr/>
          <p:nvPr/>
        </p:nvSpPr>
        <p:spPr>
          <a:xfrm>
            <a:off x="6601250" y="4418625"/>
            <a:ext cx="2814300" cy="2024400"/>
          </a:xfrm>
          <a:prstGeom prst="bevel">
            <a:avLst>
              <a:gd fmla="val 12500" name="adj"/>
            </a:avLst>
          </a:prstGeom>
          <a:gradFill>
            <a:gsLst>
              <a:gs pos="0">
                <a:srgbClr val="F3E1AC"/>
              </a:gs>
              <a:gs pos="100000">
                <a:srgbClr val="F5C35E"/>
              </a:gs>
            </a:gsLst>
            <a:lin ang="0"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g126b6067f4e_0_0"/>
          <p:cNvSpPr txBox="1"/>
          <p:nvPr/>
        </p:nvSpPr>
        <p:spPr>
          <a:xfrm>
            <a:off x="6808625" y="4710250"/>
            <a:ext cx="2280900" cy="1416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2000">
                <a:solidFill>
                  <a:srgbClr val="212529"/>
                </a:solidFill>
              </a:rPr>
              <a:t>GTA Online is designed for players of all kinds</a:t>
            </a:r>
            <a:endParaRPr b="1" sz="2200">
              <a:latin typeface="Calibri"/>
              <a:ea typeface="Calibri"/>
              <a:cs typeface="Calibri"/>
              <a:sym typeface="Calibri"/>
            </a:endParaRPr>
          </a:p>
        </p:txBody>
      </p:sp>
    </p:spTree>
  </p:cSld>
  <p:clrMapOvr>
    <a:masterClrMapping/>
  </p:clrMapOvr>
  <mc:AlternateContent>
    <mc:Choice Requires="p14">
      <p:transition spd="slow" p14:dur="1500">
        <p14:gallery dir="l"/>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8" name="Shape 158"/>
        <p:cNvGrpSpPr/>
        <p:nvPr/>
      </p:nvGrpSpPr>
      <p:grpSpPr>
        <a:xfrm>
          <a:off x="0" y="0"/>
          <a:ext cx="0" cy="0"/>
          <a:chOff x="0" y="0"/>
          <a:chExt cx="0" cy="0"/>
        </a:xfrm>
      </p:grpSpPr>
      <p:sp>
        <p:nvSpPr>
          <p:cNvPr id="159" name="Google Shape;159;g126b6067f4e_3_43"/>
          <p:cNvSpPr/>
          <p:nvPr/>
        </p:nvSpPr>
        <p:spPr>
          <a:xfrm>
            <a:off x="-1579418" y="1866899"/>
            <a:ext cx="1329900" cy="419100"/>
          </a:xfrm>
          <a:prstGeom prst="rect">
            <a:avLst/>
          </a:prstGeom>
          <a:solidFill>
            <a:srgbClr val="00A8C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60" name="Google Shape;160;g126b6067f4e_3_43"/>
          <p:cNvSpPr/>
          <p:nvPr/>
        </p:nvSpPr>
        <p:spPr>
          <a:xfrm>
            <a:off x="-1579418" y="2507400"/>
            <a:ext cx="1329900" cy="4191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61" name="Google Shape;161;g126b6067f4e_3_43"/>
          <p:cNvSpPr/>
          <p:nvPr/>
        </p:nvSpPr>
        <p:spPr>
          <a:xfrm>
            <a:off x="-1579418" y="3147901"/>
            <a:ext cx="1329900" cy="419100"/>
          </a:xfrm>
          <a:prstGeom prst="rect">
            <a:avLst/>
          </a:prstGeom>
          <a:solidFill>
            <a:srgbClr val="0C0C0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62" name="Google Shape;162;g126b6067f4e_3_43"/>
          <p:cNvSpPr txBox="1"/>
          <p:nvPr/>
        </p:nvSpPr>
        <p:spPr>
          <a:xfrm>
            <a:off x="2869254" y="774118"/>
            <a:ext cx="6453600" cy="963000"/>
          </a:xfrm>
          <a:prstGeom prst="rect">
            <a:avLst/>
          </a:prstGeom>
          <a:noFill/>
          <a:ln>
            <a:noFill/>
          </a:ln>
        </p:spPr>
        <p:txBody>
          <a:bodyPr anchorCtr="0" anchor="ctr" bIns="45700" lIns="91425" spcFirstLastPara="1" rIns="91425" wrap="square" tIns="45700">
            <a:normAutofit/>
          </a:bodyPr>
          <a:lstStyle/>
          <a:p>
            <a:pPr indent="0" lvl="0" marL="0" marR="0" rtl="0" algn="ctr">
              <a:lnSpc>
                <a:spcPct val="90000"/>
              </a:lnSpc>
              <a:spcBef>
                <a:spcPts val="0"/>
              </a:spcBef>
              <a:spcAft>
                <a:spcPts val="0"/>
              </a:spcAft>
              <a:buClr>
                <a:srgbClr val="0C0C0C"/>
              </a:buClr>
              <a:buSzPts val="3600"/>
              <a:buFont typeface="DM Sans"/>
              <a:buNone/>
            </a:pPr>
            <a:r>
              <a:rPr b="1" lang="en-US" sz="3600">
                <a:solidFill>
                  <a:srgbClr val="0C0C0C"/>
                </a:solidFill>
              </a:rPr>
              <a:t>First Look at</a:t>
            </a:r>
            <a:r>
              <a:rPr b="1" lang="en-US" sz="3600">
                <a:solidFill>
                  <a:srgbClr val="0C0C0C"/>
                </a:solidFill>
              </a:rPr>
              <a:t> </a:t>
            </a:r>
            <a:r>
              <a:rPr b="1" lang="en-US" sz="3600">
                <a:solidFill>
                  <a:srgbClr val="DD9910"/>
                </a:solidFill>
              </a:rPr>
              <a:t>Data</a:t>
            </a:r>
            <a:endParaRPr b="1" i="0" sz="3600" u="none" cap="none" strike="noStrike">
              <a:solidFill>
                <a:srgbClr val="DD9910"/>
              </a:solidFill>
            </a:endParaRPr>
          </a:p>
        </p:txBody>
      </p:sp>
      <p:pic>
        <p:nvPicPr>
          <p:cNvPr id="163" name="Google Shape;163;g126b6067f4e_3_43"/>
          <p:cNvPicPr preferRelativeResize="0"/>
          <p:nvPr/>
        </p:nvPicPr>
        <p:blipFill>
          <a:blip r:embed="rId3">
            <a:alphaModFix/>
          </a:blip>
          <a:stretch>
            <a:fillRect/>
          </a:stretch>
        </p:blipFill>
        <p:spPr>
          <a:xfrm>
            <a:off x="5110225" y="1994523"/>
            <a:ext cx="7000076" cy="2505275"/>
          </a:xfrm>
          <a:prstGeom prst="rect">
            <a:avLst/>
          </a:prstGeom>
          <a:noFill/>
          <a:ln>
            <a:noFill/>
          </a:ln>
        </p:spPr>
      </p:pic>
      <p:pic>
        <p:nvPicPr>
          <p:cNvPr id="164" name="Google Shape;164;g126b6067f4e_3_43"/>
          <p:cNvPicPr preferRelativeResize="0"/>
          <p:nvPr/>
        </p:nvPicPr>
        <p:blipFill>
          <a:blip r:embed="rId4">
            <a:alphaModFix/>
          </a:blip>
          <a:stretch>
            <a:fillRect/>
          </a:stretch>
        </p:blipFill>
        <p:spPr>
          <a:xfrm>
            <a:off x="624876" y="1994518"/>
            <a:ext cx="4734723" cy="4290682"/>
          </a:xfrm>
          <a:prstGeom prst="rect">
            <a:avLst/>
          </a:prstGeom>
          <a:noFill/>
          <a:ln>
            <a:noFill/>
          </a:ln>
        </p:spPr>
      </p:pic>
    </p:spTree>
  </p:cSld>
  <p:clrMapOvr>
    <a:masterClrMapping/>
  </p:clrMapOvr>
  <mc:AlternateContent>
    <mc:Choice Requires="p14">
      <p:transition spd="slow" p14:dur="1500">
        <p14:gallery dir="l"/>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8" name="Shape 168"/>
        <p:cNvGrpSpPr/>
        <p:nvPr/>
      </p:nvGrpSpPr>
      <p:grpSpPr>
        <a:xfrm>
          <a:off x="0" y="0"/>
          <a:ext cx="0" cy="0"/>
          <a:chOff x="0" y="0"/>
          <a:chExt cx="0" cy="0"/>
        </a:xfrm>
      </p:grpSpPr>
      <p:sp>
        <p:nvSpPr>
          <p:cNvPr id="169" name="Google Shape;169;g126b6067f4e_3_20"/>
          <p:cNvSpPr/>
          <p:nvPr/>
        </p:nvSpPr>
        <p:spPr>
          <a:xfrm>
            <a:off x="-1579418" y="1866899"/>
            <a:ext cx="1329900" cy="419100"/>
          </a:xfrm>
          <a:prstGeom prst="rect">
            <a:avLst/>
          </a:prstGeom>
          <a:solidFill>
            <a:srgbClr val="00A8C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70" name="Google Shape;170;g126b6067f4e_3_20"/>
          <p:cNvSpPr/>
          <p:nvPr/>
        </p:nvSpPr>
        <p:spPr>
          <a:xfrm>
            <a:off x="-1579418" y="2507400"/>
            <a:ext cx="1329900" cy="4191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71" name="Google Shape;171;g126b6067f4e_3_20"/>
          <p:cNvSpPr/>
          <p:nvPr/>
        </p:nvSpPr>
        <p:spPr>
          <a:xfrm>
            <a:off x="-1579418" y="3147901"/>
            <a:ext cx="1329900" cy="419100"/>
          </a:xfrm>
          <a:prstGeom prst="rect">
            <a:avLst/>
          </a:prstGeom>
          <a:solidFill>
            <a:srgbClr val="0C0C0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72" name="Google Shape;172;g126b6067f4e_3_20"/>
          <p:cNvSpPr txBox="1"/>
          <p:nvPr/>
        </p:nvSpPr>
        <p:spPr>
          <a:xfrm>
            <a:off x="2869254" y="774118"/>
            <a:ext cx="6453600" cy="963000"/>
          </a:xfrm>
          <a:prstGeom prst="rect">
            <a:avLst/>
          </a:prstGeom>
          <a:noFill/>
          <a:ln>
            <a:noFill/>
          </a:ln>
        </p:spPr>
        <p:txBody>
          <a:bodyPr anchorCtr="0" anchor="ctr" bIns="45700" lIns="91425" spcFirstLastPara="1" rIns="91425" wrap="square" tIns="45700">
            <a:normAutofit/>
          </a:bodyPr>
          <a:lstStyle/>
          <a:p>
            <a:pPr indent="0" lvl="0" marL="0" marR="0" rtl="0" algn="ctr">
              <a:lnSpc>
                <a:spcPct val="90000"/>
              </a:lnSpc>
              <a:spcBef>
                <a:spcPts val="0"/>
              </a:spcBef>
              <a:spcAft>
                <a:spcPts val="0"/>
              </a:spcAft>
              <a:buClr>
                <a:srgbClr val="0C0C0C"/>
              </a:buClr>
              <a:buSzPts val="3600"/>
              <a:buFont typeface="DM Sans"/>
              <a:buNone/>
            </a:pPr>
            <a:r>
              <a:rPr b="1" lang="en-US" sz="3600">
                <a:solidFill>
                  <a:srgbClr val="0C0C0C"/>
                </a:solidFill>
              </a:rPr>
              <a:t>Our</a:t>
            </a:r>
            <a:r>
              <a:rPr b="1" lang="en-US" sz="3600">
                <a:solidFill>
                  <a:srgbClr val="0C0C0C"/>
                </a:solidFill>
              </a:rPr>
              <a:t> </a:t>
            </a:r>
            <a:r>
              <a:rPr b="1" lang="en-US" sz="3600">
                <a:solidFill>
                  <a:srgbClr val="DD9910"/>
                </a:solidFill>
              </a:rPr>
              <a:t>Models</a:t>
            </a:r>
            <a:endParaRPr b="1" i="0" sz="3600" u="none" cap="none" strike="noStrike">
              <a:solidFill>
                <a:srgbClr val="DD9910"/>
              </a:solidFill>
            </a:endParaRPr>
          </a:p>
        </p:txBody>
      </p:sp>
      <p:pic>
        <p:nvPicPr>
          <p:cNvPr id="173" name="Google Shape;173;g126b6067f4e_3_20"/>
          <p:cNvPicPr preferRelativeResize="0"/>
          <p:nvPr/>
        </p:nvPicPr>
        <p:blipFill>
          <a:blip r:embed="rId3">
            <a:alphaModFix/>
          </a:blip>
          <a:stretch>
            <a:fillRect/>
          </a:stretch>
        </p:blipFill>
        <p:spPr>
          <a:xfrm>
            <a:off x="1584700" y="2273550"/>
            <a:ext cx="3914199" cy="886800"/>
          </a:xfrm>
          <a:prstGeom prst="rect">
            <a:avLst/>
          </a:prstGeom>
          <a:noFill/>
          <a:ln>
            <a:noFill/>
          </a:ln>
        </p:spPr>
      </p:pic>
      <p:pic>
        <p:nvPicPr>
          <p:cNvPr id="174" name="Google Shape;174;g126b6067f4e_3_20"/>
          <p:cNvPicPr preferRelativeResize="0"/>
          <p:nvPr/>
        </p:nvPicPr>
        <p:blipFill>
          <a:blip r:embed="rId4">
            <a:alphaModFix/>
          </a:blip>
          <a:stretch>
            <a:fillRect/>
          </a:stretch>
        </p:blipFill>
        <p:spPr>
          <a:xfrm>
            <a:off x="6386200" y="2009663"/>
            <a:ext cx="5343525" cy="2695575"/>
          </a:xfrm>
          <a:prstGeom prst="rect">
            <a:avLst/>
          </a:prstGeom>
          <a:noFill/>
          <a:ln>
            <a:noFill/>
          </a:ln>
        </p:spPr>
      </p:pic>
      <p:pic>
        <p:nvPicPr>
          <p:cNvPr id="175" name="Google Shape;175;g126b6067f4e_3_20"/>
          <p:cNvPicPr preferRelativeResize="0"/>
          <p:nvPr/>
        </p:nvPicPr>
        <p:blipFill>
          <a:blip r:embed="rId5">
            <a:alphaModFix/>
          </a:blip>
          <a:stretch>
            <a:fillRect/>
          </a:stretch>
        </p:blipFill>
        <p:spPr>
          <a:xfrm>
            <a:off x="1873700" y="3750475"/>
            <a:ext cx="3625201" cy="2718900"/>
          </a:xfrm>
          <a:prstGeom prst="rect">
            <a:avLst/>
          </a:prstGeom>
          <a:noFill/>
          <a:ln>
            <a:noFill/>
          </a:ln>
        </p:spPr>
      </p:pic>
      <p:pic>
        <p:nvPicPr>
          <p:cNvPr id="176" name="Google Shape;176;g126b6067f4e_3_20"/>
          <p:cNvPicPr preferRelativeResize="0"/>
          <p:nvPr/>
        </p:nvPicPr>
        <p:blipFill>
          <a:blip r:embed="rId6">
            <a:alphaModFix/>
          </a:blip>
          <a:stretch>
            <a:fillRect/>
          </a:stretch>
        </p:blipFill>
        <p:spPr>
          <a:xfrm>
            <a:off x="6241874" y="4844513"/>
            <a:ext cx="2601055" cy="1847961"/>
          </a:xfrm>
          <a:prstGeom prst="rect">
            <a:avLst/>
          </a:prstGeom>
          <a:noFill/>
          <a:ln>
            <a:noFill/>
          </a:ln>
        </p:spPr>
      </p:pic>
    </p:spTree>
  </p:cSld>
  <p:clrMapOvr>
    <a:masterClrMapping/>
  </p:clrMapOvr>
  <mc:AlternateContent>
    <mc:Choice Requires="p14">
      <p:transition spd="slow" p14:dur="1500">
        <p14:gallery dir="l"/>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0" name="Shape 180"/>
        <p:cNvGrpSpPr/>
        <p:nvPr/>
      </p:nvGrpSpPr>
      <p:grpSpPr>
        <a:xfrm>
          <a:off x="0" y="0"/>
          <a:ext cx="0" cy="0"/>
          <a:chOff x="0" y="0"/>
          <a:chExt cx="0" cy="0"/>
        </a:xfrm>
      </p:grpSpPr>
      <p:pic>
        <p:nvPicPr>
          <p:cNvPr id="181" name="Google Shape;181;p4"/>
          <p:cNvPicPr preferRelativeResize="0"/>
          <p:nvPr/>
        </p:nvPicPr>
        <p:blipFill>
          <a:blip r:embed="rId3">
            <a:alphaModFix/>
          </a:blip>
          <a:stretch>
            <a:fillRect/>
          </a:stretch>
        </p:blipFill>
        <p:spPr>
          <a:xfrm>
            <a:off x="1332075" y="2926500"/>
            <a:ext cx="5217475" cy="3613700"/>
          </a:xfrm>
          <a:prstGeom prst="rect">
            <a:avLst/>
          </a:prstGeom>
          <a:noFill/>
          <a:ln>
            <a:noFill/>
          </a:ln>
        </p:spPr>
      </p:pic>
      <p:sp>
        <p:nvSpPr>
          <p:cNvPr id="182" name="Google Shape;182;p4"/>
          <p:cNvSpPr/>
          <p:nvPr/>
        </p:nvSpPr>
        <p:spPr>
          <a:xfrm>
            <a:off x="-1579418" y="1866899"/>
            <a:ext cx="1330036" cy="419101"/>
          </a:xfrm>
          <a:prstGeom prst="rect">
            <a:avLst/>
          </a:prstGeom>
          <a:solidFill>
            <a:srgbClr val="00A8C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83" name="Google Shape;183;p4"/>
          <p:cNvSpPr/>
          <p:nvPr/>
        </p:nvSpPr>
        <p:spPr>
          <a:xfrm>
            <a:off x="-1579418" y="2507400"/>
            <a:ext cx="1330036" cy="419101"/>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84" name="Google Shape;184;p4"/>
          <p:cNvSpPr/>
          <p:nvPr/>
        </p:nvSpPr>
        <p:spPr>
          <a:xfrm>
            <a:off x="-1579418" y="3147901"/>
            <a:ext cx="1330036" cy="419101"/>
          </a:xfrm>
          <a:prstGeom prst="rect">
            <a:avLst/>
          </a:prstGeom>
          <a:solidFill>
            <a:srgbClr val="0C0C0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85" name="Google Shape;185;p4"/>
          <p:cNvSpPr txBox="1"/>
          <p:nvPr/>
        </p:nvSpPr>
        <p:spPr>
          <a:xfrm>
            <a:off x="3624679" y="903968"/>
            <a:ext cx="6453600" cy="963000"/>
          </a:xfrm>
          <a:prstGeom prst="rect">
            <a:avLst/>
          </a:prstGeom>
          <a:noFill/>
          <a:ln>
            <a:noFill/>
          </a:ln>
        </p:spPr>
        <p:txBody>
          <a:bodyPr anchorCtr="0" anchor="ctr" bIns="45700" lIns="91425" spcFirstLastPara="1" rIns="91425" wrap="square" tIns="45700">
            <a:normAutofit lnSpcReduction="20000"/>
          </a:bodyPr>
          <a:lstStyle/>
          <a:p>
            <a:pPr indent="0" lvl="0" marL="0" rtl="0" algn="l">
              <a:spcBef>
                <a:spcPts val="1000"/>
              </a:spcBef>
              <a:spcAft>
                <a:spcPts val="0"/>
              </a:spcAft>
              <a:buClr>
                <a:schemeClr val="dk1"/>
              </a:buClr>
              <a:buSzPts val="1100"/>
              <a:buFont typeface="Arial"/>
              <a:buNone/>
            </a:pPr>
            <a:r>
              <a:rPr b="1" lang="en-US" sz="3600">
                <a:solidFill>
                  <a:srgbClr val="0C0C0C"/>
                </a:solidFill>
              </a:rPr>
              <a:t>Activity VS </a:t>
            </a:r>
            <a:r>
              <a:rPr b="1" lang="en-US" sz="3600">
                <a:solidFill>
                  <a:srgbClr val="DD9910"/>
                </a:solidFill>
              </a:rPr>
              <a:t>Free style</a:t>
            </a:r>
            <a:endParaRPr b="1" sz="1350">
              <a:solidFill>
                <a:srgbClr val="DD9910"/>
              </a:solidFill>
              <a:highlight>
                <a:srgbClr val="FFFFFF"/>
              </a:highlight>
            </a:endParaRPr>
          </a:p>
          <a:p>
            <a:pPr indent="0" lvl="0" marL="0" marR="0" rtl="0" algn="ctr">
              <a:lnSpc>
                <a:spcPct val="90000"/>
              </a:lnSpc>
              <a:spcBef>
                <a:spcPts val="0"/>
              </a:spcBef>
              <a:spcAft>
                <a:spcPts val="0"/>
              </a:spcAft>
              <a:buClr>
                <a:srgbClr val="0C0C0C"/>
              </a:buClr>
              <a:buSzPts val="3600"/>
              <a:buFont typeface="DM Sans"/>
              <a:buNone/>
            </a:pPr>
            <a:r>
              <a:t/>
            </a:r>
            <a:endParaRPr b="1" sz="3600">
              <a:solidFill>
                <a:srgbClr val="0C0C0C"/>
              </a:solidFill>
            </a:endParaRPr>
          </a:p>
        </p:txBody>
      </p:sp>
      <p:sp>
        <p:nvSpPr>
          <p:cNvPr id="186" name="Google Shape;186;p4"/>
          <p:cNvSpPr txBox="1"/>
          <p:nvPr/>
        </p:nvSpPr>
        <p:spPr>
          <a:xfrm>
            <a:off x="1515775" y="1940375"/>
            <a:ext cx="101907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solidFill>
                  <a:schemeClr val="dk1"/>
                </a:solidFill>
              </a:rPr>
              <a:t>Some players prefer to do the activities in the games, while others prefer explore the game freely</a:t>
            </a:r>
            <a:endParaRPr>
              <a:latin typeface="Calibri"/>
              <a:ea typeface="Calibri"/>
              <a:cs typeface="Calibri"/>
              <a:sym typeface="Calibri"/>
            </a:endParaRPr>
          </a:p>
        </p:txBody>
      </p:sp>
      <p:cxnSp>
        <p:nvCxnSpPr>
          <p:cNvPr id="187" name="Google Shape;187;p4"/>
          <p:cNvCxnSpPr/>
          <p:nvPr/>
        </p:nvCxnSpPr>
        <p:spPr>
          <a:xfrm flipH="1" rot="10800000">
            <a:off x="5356425" y="3732575"/>
            <a:ext cx="2133000" cy="29700"/>
          </a:xfrm>
          <a:prstGeom prst="straightConnector1">
            <a:avLst/>
          </a:prstGeom>
          <a:noFill/>
          <a:ln cap="flat" cmpd="sng" w="9525">
            <a:solidFill>
              <a:schemeClr val="dk2"/>
            </a:solidFill>
            <a:prstDash val="solid"/>
            <a:round/>
            <a:headEnd len="med" w="med" type="none"/>
            <a:tailEnd len="med" w="med" type="triangle"/>
          </a:ln>
        </p:spPr>
      </p:cxnSp>
      <p:cxnSp>
        <p:nvCxnSpPr>
          <p:cNvPr id="188" name="Google Shape;188;p4"/>
          <p:cNvCxnSpPr/>
          <p:nvPr/>
        </p:nvCxnSpPr>
        <p:spPr>
          <a:xfrm>
            <a:off x="5492875" y="5627875"/>
            <a:ext cx="2236500" cy="74100"/>
          </a:xfrm>
          <a:prstGeom prst="straightConnector1">
            <a:avLst/>
          </a:prstGeom>
          <a:noFill/>
          <a:ln cap="flat" cmpd="sng" w="9525">
            <a:solidFill>
              <a:schemeClr val="dk2"/>
            </a:solidFill>
            <a:prstDash val="solid"/>
            <a:round/>
            <a:headEnd len="med" w="med" type="none"/>
            <a:tailEnd len="med" w="med" type="triangle"/>
          </a:ln>
        </p:spPr>
      </p:cxnSp>
      <p:sp>
        <p:nvSpPr>
          <p:cNvPr id="189" name="Google Shape;189;p4"/>
          <p:cNvSpPr txBox="1"/>
          <p:nvPr/>
        </p:nvSpPr>
        <p:spPr>
          <a:xfrm>
            <a:off x="7729375" y="3439625"/>
            <a:ext cx="1837200" cy="70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700">
                <a:latin typeface="Calibri"/>
                <a:ea typeface="Calibri"/>
                <a:cs typeface="Calibri"/>
                <a:sym typeface="Calibri"/>
              </a:rPr>
              <a:t>players who love doing activities</a:t>
            </a:r>
            <a:endParaRPr sz="1700">
              <a:latin typeface="Calibri"/>
              <a:ea typeface="Calibri"/>
              <a:cs typeface="Calibri"/>
              <a:sym typeface="Calibri"/>
            </a:endParaRPr>
          </a:p>
        </p:txBody>
      </p:sp>
      <p:sp>
        <p:nvSpPr>
          <p:cNvPr id="190" name="Google Shape;190;p4"/>
          <p:cNvSpPr txBox="1"/>
          <p:nvPr/>
        </p:nvSpPr>
        <p:spPr>
          <a:xfrm>
            <a:off x="7834900" y="5336300"/>
            <a:ext cx="1837200" cy="969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700">
                <a:latin typeface="Calibri"/>
                <a:ea typeface="Calibri"/>
                <a:cs typeface="Calibri"/>
                <a:sym typeface="Calibri"/>
              </a:rPr>
              <a:t>players who love exploring the world freely</a:t>
            </a:r>
            <a:endParaRPr sz="1700">
              <a:latin typeface="Calibri"/>
              <a:ea typeface="Calibri"/>
              <a:cs typeface="Calibri"/>
              <a:sym typeface="Calibri"/>
            </a:endParaRPr>
          </a:p>
        </p:txBody>
      </p:sp>
    </p:spTree>
  </p:cSld>
  <p:clrMapOvr>
    <a:masterClrMapping/>
  </p:clrMapOvr>
  <mc:AlternateContent>
    <mc:Choice Requires="p14">
      <p:transition spd="slow" p14:dur="1500">
        <p14:gallery dir="l"/>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pic>
        <p:nvPicPr>
          <p:cNvPr id="195" name="Google Shape;195;p5"/>
          <p:cNvPicPr preferRelativeResize="0"/>
          <p:nvPr/>
        </p:nvPicPr>
        <p:blipFill>
          <a:blip r:embed="rId3">
            <a:alphaModFix/>
          </a:blip>
          <a:stretch>
            <a:fillRect/>
          </a:stretch>
        </p:blipFill>
        <p:spPr>
          <a:xfrm>
            <a:off x="484175" y="2473275"/>
            <a:ext cx="5919999" cy="3721150"/>
          </a:xfrm>
          <a:prstGeom prst="rect">
            <a:avLst/>
          </a:prstGeom>
          <a:noFill/>
          <a:ln>
            <a:noFill/>
          </a:ln>
        </p:spPr>
      </p:pic>
      <p:sp>
        <p:nvSpPr>
          <p:cNvPr id="196" name="Google Shape;196;p5"/>
          <p:cNvSpPr txBox="1"/>
          <p:nvPr/>
        </p:nvSpPr>
        <p:spPr>
          <a:xfrm>
            <a:off x="2688300" y="709200"/>
            <a:ext cx="6815400" cy="1089600"/>
          </a:xfrm>
          <a:prstGeom prst="rect">
            <a:avLst/>
          </a:prstGeom>
          <a:noFill/>
          <a:ln>
            <a:noFill/>
          </a:ln>
        </p:spPr>
        <p:txBody>
          <a:bodyPr anchorCtr="0" anchor="t" bIns="45700" lIns="91425" spcFirstLastPara="1" rIns="91425" wrap="square" tIns="45700">
            <a:spAutoFit/>
          </a:bodyPr>
          <a:lstStyle/>
          <a:p>
            <a:pPr indent="0" lvl="0" marL="0" marR="0" rtl="0" algn="ctr">
              <a:lnSpc>
                <a:spcPct val="90000"/>
              </a:lnSpc>
              <a:spcBef>
                <a:spcPts val="0"/>
              </a:spcBef>
              <a:spcAft>
                <a:spcPts val="0"/>
              </a:spcAft>
              <a:buClr>
                <a:srgbClr val="000000"/>
              </a:buClr>
              <a:buSzPts val="3600"/>
              <a:buFont typeface="Arial"/>
              <a:buNone/>
            </a:pPr>
            <a:r>
              <a:rPr b="1" lang="en-US" sz="3600">
                <a:solidFill>
                  <a:schemeClr val="dk1"/>
                </a:solidFill>
              </a:rPr>
              <a:t>Loyal User VS </a:t>
            </a:r>
            <a:r>
              <a:rPr b="1" lang="en-US" sz="3600">
                <a:solidFill>
                  <a:srgbClr val="DD9910"/>
                </a:solidFill>
              </a:rPr>
              <a:t>New Users</a:t>
            </a:r>
            <a:endParaRPr b="1" sz="3600">
              <a:solidFill>
                <a:srgbClr val="DD9910"/>
              </a:solidFill>
            </a:endParaRPr>
          </a:p>
          <a:p>
            <a:pPr indent="0" lvl="0" marL="0" marR="0" rtl="0" algn="ctr">
              <a:lnSpc>
                <a:spcPct val="90000"/>
              </a:lnSpc>
              <a:spcBef>
                <a:spcPts val="0"/>
              </a:spcBef>
              <a:spcAft>
                <a:spcPts val="0"/>
              </a:spcAft>
              <a:buClr>
                <a:srgbClr val="000000"/>
              </a:buClr>
              <a:buSzPts val="3600"/>
              <a:buFont typeface="Arial"/>
              <a:buNone/>
            </a:pPr>
            <a:r>
              <a:t/>
            </a:r>
            <a:endParaRPr b="1" sz="3600">
              <a:solidFill>
                <a:srgbClr val="DD9910"/>
              </a:solidFill>
            </a:endParaRPr>
          </a:p>
        </p:txBody>
      </p:sp>
      <p:sp>
        <p:nvSpPr>
          <p:cNvPr id="197" name="Google Shape;197;p5"/>
          <p:cNvSpPr txBox="1"/>
          <p:nvPr/>
        </p:nvSpPr>
        <p:spPr>
          <a:xfrm>
            <a:off x="1673775" y="1688575"/>
            <a:ext cx="8754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solidFill>
                  <a:schemeClr val="dk1"/>
                </a:solidFill>
              </a:rPr>
              <a:t>Some are loyal users who have played for a long time while others are new users</a:t>
            </a:r>
            <a:endParaRPr>
              <a:latin typeface="Calibri"/>
              <a:ea typeface="Calibri"/>
              <a:cs typeface="Calibri"/>
              <a:sym typeface="Calibri"/>
            </a:endParaRPr>
          </a:p>
        </p:txBody>
      </p:sp>
      <p:cxnSp>
        <p:nvCxnSpPr>
          <p:cNvPr id="198" name="Google Shape;198;p5"/>
          <p:cNvCxnSpPr/>
          <p:nvPr/>
        </p:nvCxnSpPr>
        <p:spPr>
          <a:xfrm>
            <a:off x="5080550" y="3332725"/>
            <a:ext cx="1718100" cy="0"/>
          </a:xfrm>
          <a:prstGeom prst="straightConnector1">
            <a:avLst/>
          </a:prstGeom>
          <a:noFill/>
          <a:ln cap="flat" cmpd="sng" w="9525">
            <a:solidFill>
              <a:schemeClr val="dk2"/>
            </a:solidFill>
            <a:prstDash val="solid"/>
            <a:round/>
            <a:headEnd len="med" w="med" type="none"/>
            <a:tailEnd len="med" w="med" type="triangle"/>
          </a:ln>
        </p:spPr>
      </p:cxnSp>
      <p:cxnSp>
        <p:nvCxnSpPr>
          <p:cNvPr id="199" name="Google Shape;199;p5"/>
          <p:cNvCxnSpPr/>
          <p:nvPr/>
        </p:nvCxnSpPr>
        <p:spPr>
          <a:xfrm>
            <a:off x="5095350" y="5154600"/>
            <a:ext cx="1614600" cy="29700"/>
          </a:xfrm>
          <a:prstGeom prst="straightConnector1">
            <a:avLst/>
          </a:prstGeom>
          <a:noFill/>
          <a:ln cap="flat" cmpd="sng" w="9525">
            <a:solidFill>
              <a:schemeClr val="dk2"/>
            </a:solidFill>
            <a:prstDash val="solid"/>
            <a:round/>
            <a:headEnd len="med" w="med" type="none"/>
            <a:tailEnd len="med" w="med" type="triangle"/>
          </a:ln>
        </p:spPr>
      </p:cxnSp>
      <p:sp>
        <p:nvSpPr>
          <p:cNvPr id="200" name="Google Shape;200;p5"/>
          <p:cNvSpPr txBox="1"/>
          <p:nvPr/>
        </p:nvSpPr>
        <p:spPr>
          <a:xfrm>
            <a:off x="7173075" y="3083925"/>
            <a:ext cx="18372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700">
                <a:latin typeface="Calibri"/>
                <a:ea typeface="Calibri"/>
                <a:cs typeface="Calibri"/>
                <a:sym typeface="Calibri"/>
              </a:rPr>
              <a:t>loyal users</a:t>
            </a:r>
            <a:endParaRPr sz="1700">
              <a:latin typeface="Calibri"/>
              <a:ea typeface="Calibri"/>
              <a:cs typeface="Calibri"/>
              <a:sym typeface="Calibri"/>
            </a:endParaRPr>
          </a:p>
        </p:txBody>
      </p:sp>
      <p:sp>
        <p:nvSpPr>
          <p:cNvPr id="201" name="Google Shape;201;p5"/>
          <p:cNvSpPr txBox="1"/>
          <p:nvPr/>
        </p:nvSpPr>
        <p:spPr>
          <a:xfrm>
            <a:off x="7081225" y="5025450"/>
            <a:ext cx="18372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700">
                <a:latin typeface="Calibri"/>
                <a:ea typeface="Calibri"/>
                <a:cs typeface="Calibri"/>
                <a:sym typeface="Calibri"/>
              </a:rPr>
              <a:t>new users</a:t>
            </a:r>
            <a:endParaRPr sz="1700">
              <a:latin typeface="Calibri"/>
              <a:ea typeface="Calibri"/>
              <a:cs typeface="Calibri"/>
              <a:sym typeface="Calibri"/>
            </a:endParaRPr>
          </a:p>
        </p:txBody>
      </p:sp>
    </p:spTree>
  </p:cSld>
  <p:clrMapOvr>
    <a:masterClrMapping/>
  </p:clrMapOvr>
  <mc:AlternateContent>
    <mc:Choice Requires="p14">
      <p:transition spd="slow" p14:dur="1500">
        <p14:gallery dir="l"/>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pic>
        <p:nvPicPr>
          <p:cNvPr id="206" name="Google Shape;206;g11b6c364d5a_0_37"/>
          <p:cNvPicPr preferRelativeResize="0"/>
          <p:nvPr/>
        </p:nvPicPr>
        <p:blipFill>
          <a:blip r:embed="rId3">
            <a:alphaModFix/>
          </a:blip>
          <a:stretch>
            <a:fillRect/>
          </a:stretch>
        </p:blipFill>
        <p:spPr>
          <a:xfrm>
            <a:off x="502825" y="2362100"/>
            <a:ext cx="6278900" cy="4239175"/>
          </a:xfrm>
          <a:prstGeom prst="rect">
            <a:avLst/>
          </a:prstGeom>
          <a:noFill/>
          <a:ln>
            <a:noFill/>
          </a:ln>
        </p:spPr>
      </p:pic>
      <p:sp>
        <p:nvSpPr>
          <p:cNvPr id="207" name="Google Shape;207;g11b6c364d5a_0_37"/>
          <p:cNvSpPr txBox="1"/>
          <p:nvPr/>
        </p:nvSpPr>
        <p:spPr>
          <a:xfrm>
            <a:off x="2688300" y="709200"/>
            <a:ext cx="6815400" cy="1089600"/>
          </a:xfrm>
          <a:prstGeom prst="rect">
            <a:avLst/>
          </a:prstGeom>
          <a:noFill/>
          <a:ln>
            <a:noFill/>
          </a:ln>
        </p:spPr>
        <p:txBody>
          <a:bodyPr anchorCtr="0" anchor="t" bIns="45700" lIns="91425" spcFirstLastPara="1" rIns="91425" wrap="square" tIns="45700">
            <a:spAutoFit/>
          </a:bodyPr>
          <a:lstStyle/>
          <a:p>
            <a:pPr indent="0" lvl="0" marL="0" marR="0" rtl="0" algn="ctr">
              <a:lnSpc>
                <a:spcPct val="90000"/>
              </a:lnSpc>
              <a:spcBef>
                <a:spcPts val="0"/>
              </a:spcBef>
              <a:spcAft>
                <a:spcPts val="0"/>
              </a:spcAft>
              <a:buClr>
                <a:srgbClr val="000000"/>
              </a:buClr>
              <a:buSzPts val="3600"/>
              <a:buFont typeface="Arial"/>
              <a:buNone/>
            </a:pPr>
            <a:r>
              <a:rPr b="1" lang="en-US" sz="3600">
                <a:solidFill>
                  <a:schemeClr val="dk1"/>
                </a:solidFill>
              </a:rPr>
              <a:t>Buyer VS </a:t>
            </a:r>
            <a:r>
              <a:rPr b="1" lang="en-US" sz="3600">
                <a:solidFill>
                  <a:srgbClr val="DD9910"/>
                </a:solidFill>
              </a:rPr>
              <a:t>Saver</a:t>
            </a:r>
            <a:endParaRPr b="1" sz="1350">
              <a:solidFill>
                <a:srgbClr val="DD9910"/>
              </a:solidFill>
              <a:highlight>
                <a:srgbClr val="FFFFFF"/>
              </a:highlight>
            </a:endParaRPr>
          </a:p>
          <a:p>
            <a:pPr indent="0" lvl="0" marL="0" marR="0" rtl="0" algn="ctr">
              <a:lnSpc>
                <a:spcPct val="90000"/>
              </a:lnSpc>
              <a:spcBef>
                <a:spcPts val="0"/>
              </a:spcBef>
              <a:spcAft>
                <a:spcPts val="0"/>
              </a:spcAft>
              <a:buClr>
                <a:srgbClr val="000000"/>
              </a:buClr>
              <a:buSzPts val="3600"/>
              <a:buFont typeface="Arial"/>
              <a:buNone/>
            </a:pPr>
            <a:r>
              <a:t/>
            </a:r>
            <a:endParaRPr b="1" sz="3600">
              <a:solidFill>
                <a:schemeClr val="dk1"/>
              </a:solidFill>
            </a:endParaRPr>
          </a:p>
        </p:txBody>
      </p:sp>
      <p:sp>
        <p:nvSpPr>
          <p:cNvPr id="208" name="Google Shape;208;g11b6c364d5a_0_37"/>
          <p:cNvSpPr txBox="1"/>
          <p:nvPr/>
        </p:nvSpPr>
        <p:spPr>
          <a:xfrm>
            <a:off x="1940375" y="1673775"/>
            <a:ext cx="77466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solidFill>
                  <a:schemeClr val="dk1"/>
                </a:solidFill>
              </a:rPr>
              <a:t>Some people prefer buy more things while others prefer save money</a:t>
            </a:r>
            <a:endParaRPr>
              <a:latin typeface="Calibri"/>
              <a:ea typeface="Calibri"/>
              <a:cs typeface="Calibri"/>
              <a:sym typeface="Calibri"/>
            </a:endParaRPr>
          </a:p>
        </p:txBody>
      </p:sp>
      <p:sp>
        <p:nvSpPr>
          <p:cNvPr id="209" name="Google Shape;209;g11b6c364d5a_0_37"/>
          <p:cNvSpPr/>
          <p:nvPr/>
        </p:nvSpPr>
        <p:spPr>
          <a:xfrm>
            <a:off x="1621825" y="3387125"/>
            <a:ext cx="4725000" cy="12294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g11b6c364d5a_0_37"/>
          <p:cNvSpPr/>
          <p:nvPr/>
        </p:nvSpPr>
        <p:spPr>
          <a:xfrm>
            <a:off x="1333100" y="5584200"/>
            <a:ext cx="4843500" cy="2370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11" name="Google Shape;211;g11b6c364d5a_0_37"/>
          <p:cNvCxnSpPr>
            <a:stCxn id="209" idx="6"/>
          </p:cNvCxnSpPr>
          <p:nvPr/>
        </p:nvCxnSpPr>
        <p:spPr>
          <a:xfrm flipH="1" rot="10800000">
            <a:off x="6346825" y="3631625"/>
            <a:ext cx="1392300" cy="370200"/>
          </a:xfrm>
          <a:prstGeom prst="straightConnector1">
            <a:avLst/>
          </a:prstGeom>
          <a:noFill/>
          <a:ln cap="flat" cmpd="sng" w="9525">
            <a:solidFill>
              <a:schemeClr val="dk2"/>
            </a:solidFill>
            <a:prstDash val="solid"/>
            <a:round/>
            <a:headEnd len="med" w="med" type="none"/>
            <a:tailEnd len="med" w="med" type="triangle"/>
          </a:ln>
        </p:spPr>
      </p:cxnSp>
      <p:cxnSp>
        <p:nvCxnSpPr>
          <p:cNvPr id="212" name="Google Shape;212;g11b6c364d5a_0_37"/>
          <p:cNvCxnSpPr>
            <a:stCxn id="210" idx="6"/>
          </p:cNvCxnSpPr>
          <p:nvPr/>
        </p:nvCxnSpPr>
        <p:spPr>
          <a:xfrm>
            <a:off x="6176600" y="5702700"/>
            <a:ext cx="1273800" cy="207300"/>
          </a:xfrm>
          <a:prstGeom prst="straightConnector1">
            <a:avLst/>
          </a:prstGeom>
          <a:noFill/>
          <a:ln cap="flat" cmpd="sng" w="9525">
            <a:solidFill>
              <a:schemeClr val="dk2"/>
            </a:solidFill>
            <a:prstDash val="solid"/>
            <a:round/>
            <a:headEnd len="med" w="med" type="none"/>
            <a:tailEnd len="med" w="med" type="triangle"/>
          </a:ln>
        </p:spPr>
      </p:cxnSp>
      <p:sp>
        <p:nvSpPr>
          <p:cNvPr id="213" name="Google Shape;213;g11b6c364d5a_0_37"/>
          <p:cNvSpPr txBox="1"/>
          <p:nvPr/>
        </p:nvSpPr>
        <p:spPr>
          <a:xfrm>
            <a:off x="7915375" y="3293825"/>
            <a:ext cx="1837200" cy="70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700">
                <a:latin typeface="Calibri"/>
                <a:ea typeface="Calibri"/>
                <a:cs typeface="Calibri"/>
                <a:sym typeface="Calibri"/>
              </a:rPr>
              <a:t>players who spend more money</a:t>
            </a:r>
            <a:endParaRPr sz="1700">
              <a:latin typeface="Calibri"/>
              <a:ea typeface="Calibri"/>
              <a:cs typeface="Calibri"/>
              <a:sym typeface="Calibri"/>
            </a:endParaRPr>
          </a:p>
        </p:txBody>
      </p:sp>
      <p:sp>
        <p:nvSpPr>
          <p:cNvPr id="214" name="Google Shape;214;g11b6c364d5a_0_37"/>
          <p:cNvSpPr txBox="1"/>
          <p:nvPr/>
        </p:nvSpPr>
        <p:spPr>
          <a:xfrm>
            <a:off x="7915375" y="5496850"/>
            <a:ext cx="1837200" cy="70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700">
                <a:latin typeface="Calibri"/>
                <a:ea typeface="Calibri"/>
                <a:cs typeface="Calibri"/>
                <a:sym typeface="Calibri"/>
              </a:rPr>
              <a:t>players who prefer save money</a:t>
            </a:r>
            <a:endParaRPr sz="1700">
              <a:latin typeface="Calibri"/>
              <a:ea typeface="Calibri"/>
              <a:cs typeface="Calibri"/>
              <a:sym typeface="Calibri"/>
            </a:endParaRPr>
          </a:p>
        </p:txBody>
      </p:sp>
    </p:spTree>
  </p:cSld>
  <p:clrMapOvr>
    <a:masterClrMapping/>
  </p:clrMapOvr>
  <mc:AlternateContent>
    <mc:Choice Requires="p14">
      <p:transition spd="slow" p14:dur="1500">
        <p14:gallery dir="l"/>
      </p:transition>
    </mc:Choice>
    <mc:Fallback>
      <p:transition spd="slow">
        <p:fade/>
      </p:transition>
    </mc:Fallback>
  </mc:AlternateContent>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2022-04-06T20:55:39Z</dcterms:created>
  <dc:creator>proservices2k</dc:creator>
</cp:coreProperties>
</file>